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422" r:id="rId3"/>
    <p:sldId id="436" r:id="rId4"/>
    <p:sldId id="437" r:id="rId5"/>
    <p:sldId id="438" r:id="rId6"/>
    <p:sldId id="439" r:id="rId7"/>
    <p:sldId id="440" r:id="rId8"/>
    <p:sldId id="423" r:id="rId9"/>
    <p:sldId id="442" r:id="rId10"/>
    <p:sldId id="407" r:id="rId11"/>
    <p:sldId id="419" r:id="rId12"/>
    <p:sldId id="421" r:id="rId13"/>
    <p:sldId id="317" r:id="rId14"/>
    <p:sldId id="288" r:id="rId15"/>
    <p:sldId id="420" r:id="rId16"/>
    <p:sldId id="443" r:id="rId17"/>
    <p:sldId id="315" r:id="rId18"/>
    <p:sldId id="320" r:id="rId19"/>
    <p:sldId id="294" r:id="rId20"/>
    <p:sldId id="367" r:id="rId21"/>
    <p:sldId id="321" r:id="rId22"/>
    <p:sldId id="441" r:id="rId23"/>
    <p:sldId id="426" r:id="rId24"/>
    <p:sldId id="428" r:id="rId25"/>
    <p:sldId id="303" r:id="rId26"/>
    <p:sldId id="365" r:id="rId27"/>
    <p:sldId id="445" r:id="rId28"/>
    <p:sldId id="446" r:id="rId29"/>
    <p:sldId id="447" r:id="rId30"/>
    <p:sldId id="431" r:id="rId31"/>
    <p:sldId id="434" r:id="rId32"/>
    <p:sldId id="326" r:id="rId33"/>
  </p:sldIdLst>
  <p:sldSz cx="24384000" cy="137160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FC7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6357" autoAdjust="0"/>
  </p:normalViewPr>
  <p:slideViewPr>
    <p:cSldViewPr snapToGrid="0">
      <p:cViewPr varScale="1">
        <p:scale>
          <a:sx n="38" d="100"/>
          <a:sy n="38" d="100"/>
        </p:scale>
        <p:origin x="58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2" name="Shape 52"/>
          <p:cNvSpPr>
            <a:spLocks noGrp="1" noRot="1" noChangeAspect="1"/>
          </p:cNvSpPr>
          <p:nvPr>
            <p:ph type="sldImg"/>
          </p:nvPr>
        </p:nvSpPr>
        <p:spPr>
          <a:xfrm>
            <a:off x="90488" y="744538"/>
            <a:ext cx="6616700" cy="3722687"/>
          </a:xfrm>
          <a:prstGeom prst="rect">
            <a:avLst/>
          </a:prstGeom>
        </p:spPr>
        <p:txBody>
          <a:bodyPr/>
          <a:lstStyle/>
          <a:p>
            <a:endParaRPr/>
          </a:p>
        </p:txBody>
      </p:sp>
      <p:sp>
        <p:nvSpPr>
          <p:cNvPr id="53" name="Shape 53"/>
          <p:cNvSpPr>
            <a:spLocks noGrp="1"/>
          </p:cNvSpPr>
          <p:nvPr>
            <p:ph type="body" sz="quarter" idx="1"/>
          </p:nvPr>
        </p:nvSpPr>
        <p:spPr>
          <a:xfrm>
            <a:off x="906357" y="4715153"/>
            <a:ext cx="4984962" cy="4466987"/>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118450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142821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314014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829921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olo e foto">
    <p:spTree>
      <p:nvGrpSpPr>
        <p:cNvPr id="1" name=""/>
        <p:cNvGrpSpPr/>
        <p:nvPr/>
      </p:nvGrpSpPr>
      <p:grpSpPr>
        <a:xfrm>
          <a:off x="0" y="0"/>
          <a:ext cx="0" cy="0"/>
          <a:chOff x="0" y="0"/>
          <a:chExt cx="0" cy="0"/>
        </a:xfrm>
      </p:grpSpPr>
      <p:pic>
        <p:nvPicPr>
          <p:cNvPr id="18" name="Immagine" descr="Immagine"/>
          <p:cNvPicPr>
            <a:picLocks noChangeAspect="1"/>
          </p:cNvPicPr>
          <p:nvPr/>
        </p:nvPicPr>
        <p:blipFill>
          <a:blip r:embed="rId2"/>
          <a:stretch>
            <a:fillRect/>
          </a:stretch>
        </p:blipFill>
        <p:spPr>
          <a:xfrm>
            <a:off x="2251053" y="835441"/>
            <a:ext cx="4397941" cy="3302489"/>
          </a:xfrm>
          <a:prstGeom prst="rect">
            <a:avLst/>
          </a:prstGeom>
          <a:ln w="12700">
            <a:miter lim="400000"/>
          </a:ln>
        </p:spPr>
      </p:pic>
      <p:sp>
        <p:nvSpPr>
          <p:cNvPr id="19" name="Numero diapositiva"/>
          <p:cNvSpPr txBox="1">
            <a:spLocks noGrp="1"/>
          </p:cNvSpPr>
          <p:nvPr>
            <p:ph type="sldNum" sz="quarter" idx="2"/>
          </p:nvPr>
        </p:nvSpPr>
        <p:spPr>
          <a:prstGeom prst="rect">
            <a:avLst/>
          </a:prstGeom>
        </p:spPr>
        <p:txBody>
          <a:bodyPr/>
          <a:lstStyle/>
          <a:p>
            <a:fld id="{86CB4B4D-7CA3-9044-876B-883B54F8677D}" type="slidenum">
              <a:t>‹N›</a:t>
            </a:fld>
            <a:endParaRPr/>
          </a:p>
        </p:txBody>
      </p:sp>
      <p:pic>
        <p:nvPicPr>
          <p:cNvPr id="10" name="blocco marchi con OK.png" descr="blocco marchi con OK.png">
            <a:extLst>
              <a:ext uri="{FF2B5EF4-FFF2-40B4-BE49-F238E27FC236}">
                <a16:creationId xmlns:a16="http://schemas.microsoft.com/office/drawing/2014/main" id="{62ECBC54-71C5-45AE-AFC7-6C407ADFFD36}"/>
              </a:ext>
            </a:extLst>
          </p:cNvPr>
          <p:cNvPicPr>
            <a:picLocks noChangeAspect="1"/>
          </p:cNvPicPr>
          <p:nvPr/>
        </p:nvPicPr>
        <p:blipFill>
          <a:blip r:embed="rId3"/>
          <a:stretch>
            <a:fillRect/>
          </a:stretch>
        </p:blipFill>
        <p:spPr>
          <a:xfrm>
            <a:off x="399613" y="12276188"/>
            <a:ext cx="17153974" cy="899792"/>
          </a:xfrm>
          <a:prstGeom prst="rect">
            <a:avLst/>
          </a:prstGeom>
          <a:ln w="12700" cap="flat">
            <a:noFill/>
            <a:miter lim="400000"/>
          </a:ln>
          <a:effectLst/>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unti elenco">
    <p:spTree>
      <p:nvGrpSpPr>
        <p:cNvPr id="1" name=""/>
        <p:cNvGrpSpPr/>
        <p:nvPr/>
      </p:nvGrpSpPr>
      <p:grpSpPr>
        <a:xfrm>
          <a:off x="0" y="0"/>
          <a:ext cx="0" cy="0"/>
          <a:chOff x="0" y="0"/>
          <a:chExt cx="0" cy="0"/>
        </a:xfrm>
      </p:grpSpPr>
      <p:sp>
        <p:nvSpPr>
          <p:cNvPr id="34" name="Linea"/>
          <p:cNvSpPr/>
          <p:nvPr/>
        </p:nvSpPr>
        <p:spPr>
          <a:xfrm>
            <a:off x="-11125" y="11764958"/>
            <a:ext cx="24406251" cy="1"/>
          </a:xfrm>
          <a:prstGeom prst="line">
            <a:avLst/>
          </a:prstGeom>
          <a:ln w="25400">
            <a:solidFill>
              <a:srgbClr val="92A998"/>
            </a:solidFill>
            <a:miter lim="400000"/>
          </a:ln>
        </p:spPr>
        <p:txBody>
          <a:bodyPr lIns="50800" tIns="50800" rIns="50800" bIns="50800" anchor="ctr"/>
          <a:lstStyle/>
          <a:p>
            <a:endParaRPr/>
          </a:p>
        </p:txBody>
      </p:sp>
      <p:pic>
        <p:nvPicPr>
          <p:cNvPr id="36" name="blocco marchi con OK.png" descr="blocco marchi con OK.png"/>
          <p:cNvPicPr>
            <a:picLocks noChangeAspect="1"/>
          </p:cNvPicPr>
          <p:nvPr/>
        </p:nvPicPr>
        <p:blipFill>
          <a:blip r:embed="rId2" cstate="print"/>
          <a:stretch>
            <a:fillRect/>
          </a:stretch>
        </p:blipFill>
        <p:spPr>
          <a:xfrm>
            <a:off x="399613" y="12276188"/>
            <a:ext cx="17153974" cy="899792"/>
          </a:xfrm>
          <a:prstGeom prst="rect">
            <a:avLst/>
          </a:prstGeom>
          <a:ln w="12700" cap="flat">
            <a:noFill/>
            <a:miter lim="400000"/>
          </a:ln>
          <a:effectLst/>
        </p:spPr>
      </p:pic>
      <p:sp>
        <p:nvSpPr>
          <p:cNvPr id="3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extLst>
      <p:ext uri="{BB962C8B-B14F-4D97-AF65-F5344CB8AC3E}">
        <p14:creationId xmlns:p14="http://schemas.microsoft.com/office/powerpoint/2010/main" val="4024730327"/>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ttangolo"/>
          <p:cNvSpPr/>
          <p:nvPr userDrawn="1"/>
        </p:nvSpPr>
        <p:spPr>
          <a:xfrm>
            <a:off x="231869" y="250149"/>
            <a:ext cx="23920262" cy="11534586"/>
          </a:xfrm>
          <a:prstGeom prst="rect">
            <a:avLst/>
          </a:prstGeom>
          <a:solidFill>
            <a:srgbClr val="BFC7C3"/>
          </a:solidFill>
          <a:ln w="12700">
            <a:miter lim="400000"/>
          </a:ln>
        </p:spPr>
        <p:txBody>
          <a:bodyPr lIns="50800" tIns="50800" rIns="50800" bIns="50800" anchor="ctr"/>
          <a:lstStyle/>
          <a:p>
            <a:pPr defTabSz="825500">
              <a:defRPr sz="3200">
                <a:solidFill>
                  <a:srgbClr val="92A998"/>
                </a:solidFill>
                <a:latin typeface="Helvetica Neue Medium"/>
                <a:ea typeface="Helvetica Neue Medium"/>
                <a:cs typeface="Helvetica Neue Medium"/>
                <a:sym typeface="Helvetica Neue Medium"/>
              </a:defRPr>
            </a:pPr>
            <a:endParaRPr/>
          </a:p>
        </p:txBody>
      </p:sp>
      <p:pic>
        <p:nvPicPr>
          <p:cNvPr id="4" name="blocco marchi con OK.png" descr="blocco marchi con OK.png"/>
          <p:cNvPicPr>
            <a:picLocks noChangeAspect="1"/>
          </p:cNvPicPr>
          <p:nvPr/>
        </p:nvPicPr>
        <p:blipFill>
          <a:blip r:embed="rId4"/>
          <a:stretch>
            <a:fillRect/>
          </a:stretch>
        </p:blipFill>
        <p:spPr>
          <a:xfrm>
            <a:off x="399614" y="12276188"/>
            <a:ext cx="17153974" cy="899792"/>
          </a:xfrm>
          <a:prstGeom prst="rect">
            <a:avLst/>
          </a:prstGeom>
          <a:ln w="12700" cap="flat">
            <a:noFill/>
            <a:miter lim="400000"/>
          </a:ln>
          <a:effectLst/>
        </p:spPr>
      </p:pic>
      <p:sp>
        <p:nvSpPr>
          <p:cNvPr id="9" name="Numero diapositiva"/>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23.emf"/><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package" Target="../embeddings/Microsoft_Word_Document1.docx"/><Relationship Id="rId5" Type="http://schemas.openxmlformats.org/officeDocument/2006/relationships/image" Target="../media/image22.emf"/><Relationship Id="rId4" Type="http://schemas.openxmlformats.org/officeDocument/2006/relationships/package" Target="../embeddings/Microsoft_Word_Document.docx"/></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6.emf"/><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9.emf"/><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jpeg"/><Relationship Id="rId7"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1.emf"/><Relationship Id="rId5" Type="http://schemas.openxmlformats.org/officeDocument/2006/relationships/package" Target="../embeddings/Microsoft_Word_Document2.docx"/><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5.emf"/><Relationship Id="rId5" Type="http://schemas.openxmlformats.org/officeDocument/2006/relationships/package" Target="../embeddings/Microsoft_Word_Document3.docx"/><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6.emf"/><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dell'evento…">
            <a:extLst>
              <a:ext uri="{FF2B5EF4-FFF2-40B4-BE49-F238E27FC236}">
                <a16:creationId xmlns:a16="http://schemas.microsoft.com/office/drawing/2014/main" id="{731766F3-47F7-447F-8312-FBD904E51839}"/>
              </a:ext>
            </a:extLst>
          </p:cNvPr>
          <p:cNvSpPr txBox="1"/>
          <p:nvPr/>
        </p:nvSpPr>
        <p:spPr>
          <a:xfrm>
            <a:off x="2416256" y="4905277"/>
            <a:ext cx="20609169" cy="56117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defRPr sz="7800">
                <a:solidFill>
                  <a:srgbClr val="92A998"/>
                </a:solidFill>
                <a:latin typeface="Roboto Light"/>
                <a:ea typeface="Roboto Light"/>
                <a:cs typeface="Roboto Light"/>
                <a:sym typeface="Roboto Light"/>
              </a:defRPr>
            </a:pPr>
            <a:r>
              <a:rPr lang="it-IT" sz="5400" b="1" dirty="0"/>
              <a:t>IL PROCESSO DI VALORIZZAZIONE DELLE AZIENDE CONFISCATE</a:t>
            </a:r>
          </a:p>
          <a:p>
            <a:pPr>
              <a:defRPr sz="7800">
                <a:solidFill>
                  <a:srgbClr val="92A998"/>
                </a:solidFill>
                <a:latin typeface="Roboto Light"/>
                <a:ea typeface="Roboto Light"/>
                <a:cs typeface="Roboto Light"/>
                <a:sym typeface="Roboto Light"/>
              </a:defRPr>
            </a:pPr>
            <a:endParaRPr lang="it-IT" sz="6600" b="1" dirty="0"/>
          </a:p>
          <a:p>
            <a:pPr>
              <a:defRPr sz="7800">
                <a:solidFill>
                  <a:srgbClr val="92A998"/>
                </a:solidFill>
                <a:latin typeface="Roboto Light"/>
                <a:ea typeface="Roboto Light"/>
                <a:cs typeface="Roboto Light"/>
                <a:sym typeface="Roboto Light"/>
              </a:defRPr>
            </a:pPr>
            <a:r>
              <a:rPr lang="it-IT" sz="4400" b="1" dirty="0"/>
              <a:t>LE ANALISI DI APPROFONDIMENTO PER SUPPORTARE L’AZIONE DI REINSERIMENTO DELLE AZIENDE CONFISCATE</a:t>
            </a:r>
          </a:p>
          <a:p>
            <a:pPr>
              <a:defRPr sz="7800">
                <a:solidFill>
                  <a:srgbClr val="92A998"/>
                </a:solidFill>
                <a:latin typeface="Roboto Light"/>
                <a:ea typeface="Roboto Light"/>
                <a:cs typeface="Roboto Light"/>
                <a:sym typeface="Roboto Light"/>
              </a:defRPr>
            </a:pPr>
            <a:endParaRPr lang="it-IT" sz="6600" b="1" dirty="0">
              <a:solidFill>
                <a:srgbClr val="002060"/>
              </a:solidFill>
            </a:endParaRPr>
          </a:p>
          <a:p>
            <a:pPr algn="r">
              <a:defRPr sz="7800">
                <a:solidFill>
                  <a:srgbClr val="92A998"/>
                </a:solidFill>
                <a:latin typeface="Roboto Light"/>
                <a:ea typeface="Roboto Light"/>
                <a:cs typeface="Roboto Light"/>
                <a:sym typeface="Roboto Light"/>
              </a:defRPr>
            </a:pPr>
            <a:r>
              <a:rPr lang="it-IT" sz="2800" b="1" dirty="0">
                <a:solidFill>
                  <a:srgbClr val="002060"/>
                </a:solidFill>
              </a:rPr>
              <a:t>Paolo Cortese </a:t>
            </a:r>
          </a:p>
          <a:p>
            <a:pPr algn="r">
              <a:defRPr sz="7800">
                <a:solidFill>
                  <a:srgbClr val="92A998"/>
                </a:solidFill>
                <a:latin typeface="Roboto Light"/>
                <a:ea typeface="Roboto Light"/>
                <a:cs typeface="Roboto Light"/>
                <a:sym typeface="Roboto Light"/>
              </a:defRPr>
            </a:pPr>
            <a:r>
              <a:rPr lang="it-IT" sz="2800" b="1" dirty="0">
                <a:solidFill>
                  <a:srgbClr val="002060"/>
                </a:solidFill>
              </a:rPr>
              <a:t>Responsabile Osservatori sui fattori di sviluppo </a:t>
            </a:r>
          </a:p>
          <a:p>
            <a:pPr algn="r">
              <a:defRPr sz="7800">
                <a:solidFill>
                  <a:srgbClr val="92A998"/>
                </a:solidFill>
                <a:latin typeface="Roboto Light"/>
                <a:ea typeface="Roboto Light"/>
                <a:cs typeface="Roboto Light"/>
                <a:sym typeface="Roboto Light"/>
              </a:defRPr>
            </a:pPr>
            <a:r>
              <a:rPr lang="it-IT" sz="2800" b="1" dirty="0">
                <a:solidFill>
                  <a:srgbClr val="002060"/>
                </a:solidFill>
              </a:rPr>
              <a:t>Centro Studi delle Camere di commercio G. Tagliacarne</a:t>
            </a:r>
            <a:endParaRPr lang="it-IT" sz="2800" dirty="0">
              <a:solidFill>
                <a:srgbClr val="002060"/>
              </a:solidFill>
            </a:endParaRPr>
          </a:p>
        </p:txBody>
      </p:sp>
      <p:pic>
        <p:nvPicPr>
          <p:cNvPr id="3" name="Immagine 2">
            <a:extLst>
              <a:ext uri="{FF2B5EF4-FFF2-40B4-BE49-F238E27FC236}">
                <a16:creationId xmlns:a16="http://schemas.microsoft.com/office/drawing/2014/main" id="{60743E81-9429-F0F2-578C-CDCFA5844D6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771804" y="546596"/>
            <a:ext cx="22248688" cy="1302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I potenziali economici</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4" name="CasellaDiTesto 3">
            <a:extLst>
              <a:ext uri="{FF2B5EF4-FFF2-40B4-BE49-F238E27FC236}">
                <a16:creationId xmlns:a16="http://schemas.microsoft.com/office/drawing/2014/main" id="{A4180291-FD6A-E25B-649A-A39A314E95AC}"/>
              </a:ext>
            </a:extLst>
          </p:cNvPr>
          <p:cNvSpPr txBox="1"/>
          <p:nvPr/>
        </p:nvSpPr>
        <p:spPr>
          <a:xfrm>
            <a:off x="1004544" y="2337535"/>
            <a:ext cx="21883255" cy="89080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114000"/>
              </a:lnSpc>
              <a:spcBef>
                <a:spcPts val="0"/>
              </a:spcBef>
              <a:spcAft>
                <a:spcPts val="600"/>
              </a:spcAft>
              <a:buClrTx/>
              <a:buSzTx/>
              <a:buFontTx/>
              <a:buNone/>
              <a:tabLst/>
            </a:pPr>
            <a:r>
              <a:rPr kumimoji="0" lang="it-IT" sz="4000" i="0" u="none" strike="noStrike" cap="none" spc="0" normalizeH="0" baseline="0" dirty="0">
                <a:ln>
                  <a:noFill/>
                </a:ln>
                <a:solidFill>
                  <a:srgbClr val="5E5E5E"/>
                </a:solidFill>
                <a:effectLst/>
                <a:uFillTx/>
                <a:latin typeface="+mn-lt"/>
                <a:ea typeface="+mn-ea"/>
                <a:cs typeface="+mn-cs"/>
                <a:sym typeface="Helvetica Neue"/>
              </a:rPr>
              <a:t>Le imprese confiscate in Campania presentano un </a:t>
            </a:r>
            <a:r>
              <a:rPr kumimoji="0" lang="it-IT" sz="4000" b="1" i="0" u="none" strike="noStrike" cap="none" spc="0" normalizeH="0" baseline="0" dirty="0">
                <a:ln>
                  <a:noFill/>
                </a:ln>
                <a:solidFill>
                  <a:srgbClr val="5E5E5E"/>
                </a:solidFill>
                <a:effectLst/>
                <a:uFillTx/>
                <a:latin typeface="+mn-lt"/>
                <a:ea typeface="+mn-ea"/>
                <a:cs typeface="+mn-cs"/>
                <a:sym typeface="Helvetica Neue"/>
              </a:rPr>
              <a:t>fatturato medio </a:t>
            </a:r>
            <a:r>
              <a:rPr kumimoji="0" lang="it-IT" sz="4000" i="0" u="none" strike="noStrike" cap="none" spc="0" normalizeH="0" baseline="0" dirty="0">
                <a:ln>
                  <a:noFill/>
                </a:ln>
                <a:solidFill>
                  <a:srgbClr val="5E5E5E"/>
                </a:solidFill>
                <a:effectLst/>
                <a:uFillTx/>
                <a:latin typeface="+mn-lt"/>
                <a:ea typeface="+mn-ea"/>
                <a:cs typeface="+mn-cs"/>
                <a:sym typeface="Helvetica Neue"/>
              </a:rPr>
              <a:t>del 10% rispetto alle non confiscate, tale valore è del 24% per la Calabria e del 3% per la Puglia. In Sicilia le imprese confiscate presentano invece fatturati addirittura superiori a quelli delle comparabili. Senza tale impresa, </a:t>
            </a:r>
            <a:r>
              <a:rPr kumimoji="0" lang="it-IT" sz="4000" b="1" i="0" u="none" strike="noStrike" cap="none" spc="0" normalizeH="0" baseline="0" dirty="0">
                <a:ln>
                  <a:noFill/>
                </a:ln>
                <a:solidFill>
                  <a:srgbClr val="5E5E5E"/>
                </a:solidFill>
                <a:effectLst/>
                <a:uFillTx/>
                <a:latin typeface="+mn-lt"/>
                <a:ea typeface="+mn-ea"/>
                <a:cs typeface="+mn-cs"/>
                <a:sym typeface="Helvetica Neue"/>
              </a:rPr>
              <a:t>il fatturato medio delle imprese confiscate in Sicilia è il 43% delle comparabili</a:t>
            </a:r>
            <a:r>
              <a:rPr kumimoji="0" lang="it-IT" sz="4000" i="0" u="none" strike="noStrike" cap="none" spc="0" normalizeH="0" baseline="0" dirty="0">
                <a:ln>
                  <a:noFill/>
                </a:ln>
                <a:solidFill>
                  <a:srgbClr val="5E5E5E"/>
                </a:solidFill>
                <a:effectLst/>
                <a:uFillTx/>
                <a:latin typeface="+mn-lt"/>
                <a:ea typeface="+mn-ea"/>
                <a:cs typeface="+mn-cs"/>
                <a:sym typeface="Helvetica Neue"/>
              </a:rPr>
              <a:t>. </a:t>
            </a:r>
          </a:p>
          <a:p>
            <a:pPr marL="0" marR="0" indent="0" algn="just" defTabSz="2438338" rtl="0" fontAlgn="auto" latinLnBrk="0" hangingPunct="0">
              <a:lnSpc>
                <a:spcPct val="114000"/>
              </a:lnSpc>
              <a:spcBef>
                <a:spcPts val="0"/>
              </a:spcBef>
              <a:spcAft>
                <a:spcPts val="600"/>
              </a:spcAft>
              <a:buClrTx/>
              <a:buSzTx/>
              <a:buFontTx/>
              <a:buNone/>
              <a:tabLst/>
            </a:pPr>
            <a:endParaRPr kumimoji="0" lang="it-IT" sz="4000" i="0" u="none" strike="noStrike" cap="none" spc="0" normalizeH="0" baseline="0" dirty="0">
              <a:ln>
                <a:noFill/>
              </a:ln>
              <a:solidFill>
                <a:srgbClr val="5E5E5E"/>
              </a:solidFill>
              <a:effectLst/>
              <a:uFillTx/>
              <a:latin typeface="+mn-lt"/>
              <a:ea typeface="+mn-ea"/>
              <a:cs typeface="+mn-cs"/>
              <a:sym typeface="Helvetica Neue"/>
            </a:endParaRPr>
          </a:p>
          <a:p>
            <a:pPr marL="0" marR="0" indent="0" algn="just" defTabSz="2438338" rtl="0" fontAlgn="auto" latinLnBrk="0" hangingPunct="0">
              <a:lnSpc>
                <a:spcPct val="114000"/>
              </a:lnSpc>
              <a:spcBef>
                <a:spcPts val="0"/>
              </a:spcBef>
              <a:spcAft>
                <a:spcPts val="600"/>
              </a:spcAft>
              <a:buClrTx/>
              <a:buSzTx/>
              <a:buFontTx/>
              <a:buNone/>
              <a:tabLst/>
            </a:pPr>
            <a:r>
              <a:rPr kumimoji="0" lang="it-IT" sz="4000" b="1" i="0" u="none" strike="noStrike" cap="none" spc="0" normalizeH="0" baseline="0" dirty="0">
                <a:ln>
                  <a:noFill/>
                </a:ln>
                <a:solidFill>
                  <a:srgbClr val="5E5E5E"/>
                </a:solidFill>
                <a:effectLst/>
                <a:uFillTx/>
                <a:latin typeface="+mn-lt"/>
                <a:ea typeface="+mn-ea"/>
                <a:cs typeface="+mn-cs"/>
                <a:sym typeface="Helvetica Neue"/>
              </a:rPr>
              <a:t>Se le imprese confiscate si allineassero alle medie regionali di settore potrebbero generare un valore pari a 4 volte quello attualmente prodotto. In termini di occupazione il valore di circa 10-11 dipendenti per le aziende non confiscate scende a soli 3,8 in media per le aziende confiscate. </a:t>
            </a:r>
          </a:p>
          <a:p>
            <a:pPr marL="0" marR="0" indent="0" algn="just" defTabSz="2438338" rtl="0" fontAlgn="auto" latinLnBrk="0" hangingPunct="0">
              <a:lnSpc>
                <a:spcPct val="114000"/>
              </a:lnSpc>
              <a:spcBef>
                <a:spcPts val="0"/>
              </a:spcBef>
              <a:spcAft>
                <a:spcPts val="600"/>
              </a:spcAft>
              <a:buClrTx/>
              <a:buSzTx/>
              <a:buFontTx/>
              <a:buNone/>
              <a:tabLst/>
            </a:pPr>
            <a:endParaRPr kumimoji="0" lang="it-IT" sz="4000" b="1" i="0" u="none" strike="noStrike" cap="none" spc="0" normalizeH="0" baseline="0" dirty="0">
              <a:ln>
                <a:noFill/>
              </a:ln>
              <a:solidFill>
                <a:srgbClr val="5E5E5E"/>
              </a:solidFill>
              <a:effectLst/>
              <a:uFillTx/>
              <a:latin typeface="+mn-lt"/>
              <a:ea typeface="+mn-ea"/>
              <a:cs typeface="+mn-cs"/>
              <a:sym typeface="Helvetica Neue"/>
            </a:endParaRPr>
          </a:p>
          <a:p>
            <a:pPr marL="0" marR="0" indent="0" algn="just" defTabSz="2438338" rtl="0" fontAlgn="auto" latinLnBrk="0" hangingPunct="0">
              <a:lnSpc>
                <a:spcPct val="114000"/>
              </a:lnSpc>
              <a:spcBef>
                <a:spcPts val="0"/>
              </a:spcBef>
              <a:spcAft>
                <a:spcPts val="600"/>
              </a:spcAft>
              <a:buClrTx/>
              <a:buSzTx/>
              <a:buFontTx/>
              <a:buNone/>
              <a:tabLst/>
            </a:pPr>
            <a:r>
              <a:rPr kumimoji="0" lang="it-IT" sz="4000" b="1" i="0" u="none" strike="noStrike" cap="none" spc="0" normalizeH="0" baseline="0" dirty="0">
                <a:ln>
                  <a:noFill/>
                </a:ln>
                <a:solidFill>
                  <a:srgbClr val="5E5E5E"/>
                </a:solidFill>
                <a:effectLst/>
                <a:uFillTx/>
                <a:latin typeface="+mn-lt"/>
                <a:ea typeface="+mn-ea"/>
                <a:cs typeface="+mn-cs"/>
                <a:sym typeface="Helvetica Neue"/>
              </a:rPr>
              <a:t>Anche la capacità d'investimento (immobilizzazioni delle confiscate) è molto inferiore (circa il 30%) di quella delle comparabili.</a:t>
            </a:r>
          </a:p>
        </p:txBody>
      </p:sp>
      <p:pic>
        <p:nvPicPr>
          <p:cNvPr id="5" name="Immagine 4">
            <a:extLst>
              <a:ext uri="{FF2B5EF4-FFF2-40B4-BE49-F238E27FC236}">
                <a16:creationId xmlns:a16="http://schemas.microsoft.com/office/drawing/2014/main" id="{EE4B505C-F70A-4282-7CE2-02CF793DAC5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32026219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F833E66E-83DC-28B7-F3FA-84ED853FDA34}"/>
              </a:ext>
            </a:extLst>
          </p:cNvPr>
          <p:cNvSpPr txBox="1"/>
          <p:nvPr/>
        </p:nvSpPr>
        <p:spPr>
          <a:xfrm>
            <a:off x="-175401" y="397722"/>
            <a:ext cx="8157882" cy="12926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4000" b="1">
                <a:solidFill>
                  <a:schemeClr val="tx1">
                    <a:lumMod val="75000"/>
                    <a:lumOff val="25000"/>
                  </a:schemeClr>
                </a:solidFill>
                <a:latin typeface="Luiss Sans" pitchFamily="2" charset="0"/>
                <a:cs typeface="Courier New" panose="02070309020205020404" pitchFamily="49" charset="0"/>
              </a:defRPr>
            </a:lvl1pPr>
          </a:lstStyle>
          <a:p>
            <a:r>
              <a:rPr lang="it-IT" sz="7800" b="0" dirty="0">
                <a:solidFill>
                  <a:srgbClr val="92A998"/>
                </a:solidFill>
                <a:latin typeface="Roboto Light"/>
                <a:ea typeface="Roboto Light"/>
                <a:cs typeface="Roboto Light"/>
              </a:rPr>
              <a:t>CONCLUSIONI</a:t>
            </a:r>
          </a:p>
        </p:txBody>
      </p:sp>
      <p:sp>
        <p:nvSpPr>
          <p:cNvPr id="3" name="Rettangolo 2">
            <a:extLst>
              <a:ext uri="{FF2B5EF4-FFF2-40B4-BE49-F238E27FC236}">
                <a16:creationId xmlns:a16="http://schemas.microsoft.com/office/drawing/2014/main" id="{46CBDBEB-C026-5BCE-384B-761BD3DE793F}"/>
              </a:ext>
            </a:extLst>
          </p:cNvPr>
          <p:cNvSpPr/>
          <p:nvPr/>
        </p:nvSpPr>
        <p:spPr>
          <a:xfrm>
            <a:off x="3353303" y="4887247"/>
            <a:ext cx="19756079" cy="61965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825500"/>
            <a:r>
              <a:rPr lang="it-IT" sz="3600" b="1"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rPr>
              <a:t>L’analisi evidenzia che alcuni settori presentano maggiori capacità di ripresa economica rispetto ad altri</a:t>
            </a:r>
            <a:r>
              <a:rPr lang="it-IT" sz="3600"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rPr>
              <a:t>. </a:t>
            </a:r>
          </a:p>
          <a:p>
            <a:pPr algn="just" defTabSz="825500"/>
            <a:r>
              <a:rPr lang="it-IT" sz="3600"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rPr>
              <a:t>In presenza di servizi all’utenza privata con domanda elevata  (es. Alberghi) e produzione  di beni e servizi per consumatori finali (es. prodotto oleari/alimentari) le imprese mantengono meglio nel tempo l’equilibrio economico e finanziario con indicatori economici positivi (ROE, ROI, ROS, ecc.) e migliori indicatori finanziari e di liquidità. Appaiono in maggiore sofferenza le aziende che operano in settori a domanda limitata o connessi agli appalti di lavori e servizi.</a:t>
            </a:r>
          </a:p>
          <a:p>
            <a:pPr marL="0" marR="0" indent="0" algn="just" defTabSz="825500" rtl="0" fontAlgn="auto" latinLnBrk="0" hangingPunct="0">
              <a:lnSpc>
                <a:spcPct val="100000"/>
              </a:lnSpc>
              <a:spcBef>
                <a:spcPts val="0"/>
              </a:spcBef>
              <a:spcAft>
                <a:spcPts val="0"/>
              </a:spcAft>
              <a:buClrTx/>
              <a:buSzTx/>
              <a:buFontTx/>
              <a:buNone/>
              <a:tabLst/>
            </a:pPr>
            <a:endParaRPr lang="it-IT" sz="3600"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endParaRPr>
          </a:p>
          <a:p>
            <a:pPr marL="0" marR="0" indent="0" algn="just" defTabSz="825500" rtl="0" fontAlgn="auto" latinLnBrk="0" hangingPunct="0">
              <a:lnSpc>
                <a:spcPct val="100000"/>
              </a:lnSpc>
              <a:spcBef>
                <a:spcPts val="0"/>
              </a:spcBef>
              <a:spcAft>
                <a:spcPts val="0"/>
              </a:spcAft>
              <a:buClrTx/>
              <a:buSzTx/>
              <a:buFontTx/>
              <a:buNone/>
              <a:tabLst/>
            </a:pPr>
            <a:endParaRPr lang="it-IT" sz="3600"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endParaRPr>
          </a:p>
          <a:p>
            <a:pPr marL="0" marR="0" indent="0" algn="just" defTabSz="825500" rtl="0" fontAlgn="auto" latinLnBrk="0" hangingPunct="0">
              <a:lnSpc>
                <a:spcPct val="100000"/>
              </a:lnSpc>
              <a:spcBef>
                <a:spcPts val="0"/>
              </a:spcBef>
              <a:spcAft>
                <a:spcPts val="0"/>
              </a:spcAft>
              <a:buClrTx/>
              <a:buSzTx/>
              <a:buFontTx/>
              <a:buNone/>
              <a:tabLst/>
            </a:pPr>
            <a:endParaRPr lang="it-IT" sz="3600"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endParaRPr>
          </a:p>
          <a:p>
            <a:pPr marL="571500" marR="0" indent="-571500" algn="just" defTabSz="825500" rtl="0" fontAlgn="auto" latinLnBrk="0" hangingPunct="0">
              <a:lnSpc>
                <a:spcPct val="100000"/>
              </a:lnSpc>
              <a:spcBef>
                <a:spcPts val="0"/>
              </a:spcBef>
              <a:spcAft>
                <a:spcPts val="0"/>
              </a:spcAft>
              <a:buClrTx/>
              <a:buSzTx/>
              <a:buFont typeface="Wingdings" panose="05000000000000000000" pitchFamily="2" charset="2"/>
              <a:buChar char="Ø"/>
              <a:tabLst/>
            </a:pPr>
            <a:endParaRPr kumimoji="0" lang="it-IT" sz="3600" b="0" i="0" u="none" strike="noStrike" cap="none" spc="0" normalizeH="0" baseline="0" dirty="0">
              <a:ln>
                <a:noFill/>
              </a:ln>
              <a:solidFill>
                <a:schemeClr val="bg2">
                  <a:lumMod val="10000"/>
                </a:schemeClr>
              </a:solidFill>
              <a:effectLst/>
              <a:uFillTx/>
              <a:latin typeface="Calibri" panose="020F0502020204030204" pitchFamily="34" charset="0"/>
              <a:ea typeface="Helvetica Neue Medium"/>
              <a:cs typeface="Calibri" panose="020F0502020204030204" pitchFamily="34" charset="0"/>
              <a:sym typeface="Helvetica Neue Medium"/>
            </a:endParaRPr>
          </a:p>
        </p:txBody>
      </p:sp>
      <p:sp>
        <p:nvSpPr>
          <p:cNvPr id="5" name="Rettangolo 4">
            <a:extLst>
              <a:ext uri="{FF2B5EF4-FFF2-40B4-BE49-F238E27FC236}">
                <a16:creationId xmlns:a16="http://schemas.microsoft.com/office/drawing/2014/main" id="{46CBDBEB-C026-5BCE-384B-761BD3DE793F}"/>
              </a:ext>
            </a:extLst>
          </p:cNvPr>
          <p:cNvSpPr/>
          <p:nvPr/>
        </p:nvSpPr>
        <p:spPr>
          <a:xfrm>
            <a:off x="3239150" y="9270451"/>
            <a:ext cx="19984384"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825500" rtl="0" fontAlgn="auto" latinLnBrk="0" hangingPunct="0">
              <a:lnSpc>
                <a:spcPct val="100000"/>
              </a:lnSpc>
              <a:spcBef>
                <a:spcPts val="0"/>
              </a:spcBef>
              <a:spcAft>
                <a:spcPts val="0"/>
              </a:spcAft>
              <a:buClrTx/>
              <a:buSzTx/>
              <a:buFontTx/>
              <a:buNone/>
              <a:tabLst/>
            </a:pPr>
            <a:r>
              <a:rPr lang="it-IT" sz="3600"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rPr>
              <a:t>Il valore complessivo che le imprese del campione possono apportare all’economia del paese è di circa 111 mln di euro di fatturato e assicurano occupazione a circa 518 dipendenti. </a:t>
            </a:r>
          </a:p>
          <a:p>
            <a:pPr marL="0" marR="0" indent="0" algn="just" defTabSz="825500" rtl="0" fontAlgn="auto" latinLnBrk="0" hangingPunct="0">
              <a:lnSpc>
                <a:spcPct val="100000"/>
              </a:lnSpc>
              <a:spcBef>
                <a:spcPts val="0"/>
              </a:spcBef>
              <a:spcAft>
                <a:spcPts val="0"/>
              </a:spcAft>
              <a:buClrTx/>
              <a:buSzTx/>
              <a:buFontTx/>
              <a:buNone/>
              <a:tabLst/>
            </a:pPr>
            <a:r>
              <a:rPr lang="it-IT" sz="3600" b="1"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rPr>
              <a:t>E’ importante l’impatto sull’economia di filiera che la ripresa economica di queste imprese può assicurare anche attraverso lo sviluppo di reti d’imprese.</a:t>
            </a:r>
          </a:p>
        </p:txBody>
      </p:sp>
      <p:sp>
        <p:nvSpPr>
          <p:cNvPr id="6" name="Rettangolo 5"/>
          <p:cNvSpPr/>
          <p:nvPr/>
        </p:nvSpPr>
        <p:spPr>
          <a:xfrm>
            <a:off x="3379304" y="2222412"/>
            <a:ext cx="19958383" cy="1754326"/>
          </a:xfrm>
          <a:prstGeom prst="rect">
            <a:avLst/>
          </a:prstGeom>
        </p:spPr>
        <p:txBody>
          <a:bodyPr wrap="square">
            <a:spAutoFit/>
          </a:bodyPr>
          <a:lstStyle/>
          <a:p>
            <a:pPr algn="just" defTabSz="825500"/>
            <a:r>
              <a:rPr lang="it-IT" sz="3600" b="1"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rPr>
              <a:t>L’analisi del bilancio è lo strumento che ci permette di decidere come procedere</a:t>
            </a:r>
            <a:r>
              <a:rPr lang="it-IT" sz="3600"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rPr>
              <a:t>….</a:t>
            </a:r>
          </a:p>
          <a:p>
            <a:pPr algn="just" defTabSz="825500"/>
            <a:r>
              <a:rPr lang="it-IT" sz="3600" dirty="0">
                <a:solidFill>
                  <a:schemeClr val="bg2">
                    <a:lumMod val="10000"/>
                  </a:schemeClr>
                </a:solidFill>
                <a:latin typeface="Calibri" panose="020F0502020204030204" pitchFamily="34" charset="0"/>
                <a:ea typeface="Helvetica Neue Medium"/>
                <a:cs typeface="Calibri" panose="020F0502020204030204" pitchFamily="34" charset="0"/>
                <a:sym typeface="Helvetica Neue Medium"/>
              </a:rPr>
              <a:t>Dall’analisi del bilancio del campione di imprese confiscate emerge chiaramente quali sono le imprese con potenzialità economiche e quali invece dovrebbero essere rapidamente avviate verso la liquidazione.</a:t>
            </a:r>
          </a:p>
        </p:txBody>
      </p:sp>
      <p:sp>
        <p:nvSpPr>
          <p:cNvPr id="7" name="Freccia a destra 6"/>
          <p:cNvSpPr/>
          <p:nvPr/>
        </p:nvSpPr>
        <p:spPr>
          <a:xfrm>
            <a:off x="986631" y="2967623"/>
            <a:ext cx="2099971" cy="1371899"/>
          </a:xfrm>
          <a:prstGeom prst="rightArrow">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endParaRPr lang="en-GB" sz="3200">
              <a:solidFill>
                <a:srgbClr val="FFFFFF"/>
              </a:solidFill>
              <a:latin typeface="Helvetica Neue Medium"/>
              <a:sym typeface="Helvetica Neue Medium"/>
            </a:endParaRPr>
          </a:p>
        </p:txBody>
      </p:sp>
      <p:sp>
        <p:nvSpPr>
          <p:cNvPr id="8" name="Freccia a destra 7"/>
          <p:cNvSpPr/>
          <p:nvPr/>
        </p:nvSpPr>
        <p:spPr>
          <a:xfrm>
            <a:off x="960630" y="6095549"/>
            <a:ext cx="2099971" cy="1371899"/>
          </a:xfrm>
          <a:prstGeom prst="rightArrow">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Freccia a destra 8"/>
          <p:cNvSpPr/>
          <p:nvPr/>
        </p:nvSpPr>
        <p:spPr>
          <a:xfrm>
            <a:off x="960630" y="9391018"/>
            <a:ext cx="2099971" cy="1371899"/>
          </a:xfrm>
          <a:prstGeom prst="rightArrow">
            <a:avLst/>
          </a:prstGeom>
          <a:solidFill>
            <a:srgbClr val="0070C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a:endParaRPr lang="en-GB" sz="3200">
              <a:solidFill>
                <a:srgbClr val="FFFFFF"/>
              </a:solidFill>
              <a:latin typeface="Helvetica Neue Medium"/>
              <a:sym typeface="Helvetica Neue Medium"/>
            </a:endParaRPr>
          </a:p>
        </p:txBody>
      </p:sp>
    </p:spTree>
    <p:extLst>
      <p:ext uri="{BB962C8B-B14F-4D97-AF65-F5344CB8AC3E}">
        <p14:creationId xmlns:p14="http://schemas.microsoft.com/office/powerpoint/2010/main" val="15764271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E862670-8507-7B22-FC41-6DA8E2463BC7}"/>
              </a:ext>
            </a:extLst>
          </p:cNvPr>
          <p:cNvSpPr txBox="1"/>
          <p:nvPr/>
        </p:nvSpPr>
        <p:spPr>
          <a:xfrm>
            <a:off x="1168400" y="2481630"/>
            <a:ext cx="7078134" cy="633506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nSpc>
                <a:spcPct val="150000"/>
              </a:lnSpc>
            </a:pPr>
            <a:r>
              <a:rPr lang="it-IT" sz="5400" b="1" dirty="0">
                <a:solidFill>
                  <a:srgbClr val="002060"/>
                </a:solidFill>
              </a:rPr>
              <a:t>LE ANALISI DI CONTESTO ESTERNO: </a:t>
            </a:r>
          </a:p>
          <a:p>
            <a:pPr>
              <a:lnSpc>
                <a:spcPct val="150000"/>
              </a:lnSpc>
            </a:pPr>
            <a:r>
              <a:rPr lang="it-IT" sz="5400" b="1" dirty="0">
                <a:solidFill>
                  <a:srgbClr val="002060"/>
                </a:solidFill>
              </a:rPr>
              <a:t>CORRELAZIONI ED EVIDENZE</a:t>
            </a:r>
          </a:p>
        </p:txBody>
      </p:sp>
      <p:pic>
        <p:nvPicPr>
          <p:cNvPr id="3" name="Immagine 2">
            <a:extLst>
              <a:ext uri="{FF2B5EF4-FFF2-40B4-BE49-F238E27FC236}">
                <a16:creationId xmlns:a16="http://schemas.microsoft.com/office/drawing/2014/main" id="{F5564A2A-1025-9DA1-E5FD-DAA1D338A80C}"/>
              </a:ext>
            </a:extLst>
          </p:cNvPr>
          <p:cNvPicPr>
            <a:picLocks noChangeAspect="1"/>
          </p:cNvPicPr>
          <p:nvPr/>
        </p:nvPicPr>
        <p:blipFill>
          <a:blip r:embed="rId2"/>
          <a:stretch>
            <a:fillRect/>
          </a:stretch>
        </p:blipFill>
        <p:spPr>
          <a:xfrm>
            <a:off x="6705509" y="880534"/>
            <a:ext cx="17429654" cy="9685866"/>
          </a:xfrm>
          <a:prstGeom prst="rect">
            <a:avLst/>
          </a:prstGeom>
        </p:spPr>
      </p:pic>
    </p:spTree>
    <p:extLst>
      <p:ext uri="{BB962C8B-B14F-4D97-AF65-F5344CB8AC3E}">
        <p14:creationId xmlns:p14="http://schemas.microsoft.com/office/powerpoint/2010/main" val="334174769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584859" y="234594"/>
            <a:ext cx="22248688" cy="1302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r>
              <a:rPr lang="it-IT" dirty="0"/>
              <a:t>Le chiavi di lettura del contesto economico</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7" name="CasellaDiTesto 6">
            <a:extLst>
              <a:ext uri="{FF2B5EF4-FFF2-40B4-BE49-F238E27FC236}">
                <a16:creationId xmlns:a16="http://schemas.microsoft.com/office/drawing/2014/main" id="{74FAD254-B932-4F18-A084-E2817EDD13F9}"/>
              </a:ext>
            </a:extLst>
          </p:cNvPr>
          <p:cNvSpPr txBox="1"/>
          <p:nvPr/>
        </p:nvSpPr>
        <p:spPr>
          <a:xfrm>
            <a:off x="771989" y="1925321"/>
            <a:ext cx="22607466" cy="9517542"/>
          </a:xfrm>
          <a:prstGeom prst="rect">
            <a:avLst/>
          </a:prstGeom>
          <a:noFill/>
        </p:spPr>
        <p:txBody>
          <a:bodyPr wrap="square" rtlCol="0">
            <a:spAutoFit/>
          </a:bodyPr>
          <a:lstStyle/>
          <a:p>
            <a:pPr algn="just">
              <a:lnSpc>
                <a:spcPct val="120000"/>
              </a:lnSpc>
              <a:spcAft>
                <a:spcPts val="1200"/>
              </a:spcAft>
            </a:pPr>
            <a:r>
              <a:rPr lang="it-IT" sz="3200" b="1" cap="small" dirty="0">
                <a:solidFill>
                  <a:srgbClr val="0070C0"/>
                </a:solidFill>
              </a:rPr>
              <a:t>Chiave di lettura E1</a:t>
            </a:r>
            <a:r>
              <a:rPr lang="it-IT" sz="3200" b="1" cap="small" dirty="0"/>
              <a:t>: le </a:t>
            </a:r>
            <a:r>
              <a:rPr lang="it-IT" sz="3200" b="1" cap="small" dirty="0">
                <a:solidFill>
                  <a:srgbClr val="C00000"/>
                </a:solidFill>
              </a:rPr>
              <a:t>variazioni repentine della ricchezza prodotta</a:t>
            </a:r>
            <a:r>
              <a:rPr lang="it-IT" sz="3200" b="1" cap="small" dirty="0"/>
              <a:t>, sia in positivo che in negativo, alimentano i divari di benessere reale e percepito, generano scompensi e squilibri che si traducono in eccessive concentrazioni e/o vuoti di mercato/interruzioni di filiera. Ciò comporta eccessi o problemi di liquidità che si traducono in posizioni di mercato preminenti o dominanti o, di contro, situazioni di </a:t>
            </a:r>
            <a:r>
              <a:rPr lang="it-IT" sz="3200" b="1" u="sng" cap="small" dirty="0"/>
              <a:t>vulnerabilità economica </a:t>
            </a:r>
            <a:r>
              <a:rPr lang="it-IT" sz="3200" b="1" cap="small" dirty="0"/>
              <a:t>degli operatori di mercato e dei territori.</a:t>
            </a:r>
          </a:p>
          <a:p>
            <a:pPr algn="just">
              <a:lnSpc>
                <a:spcPct val="120000"/>
              </a:lnSpc>
              <a:spcAft>
                <a:spcPts val="1200"/>
              </a:spcAft>
            </a:pPr>
            <a:endParaRPr lang="it-IT" sz="3200" b="1" cap="small" dirty="0"/>
          </a:p>
          <a:p>
            <a:pPr algn="just">
              <a:lnSpc>
                <a:spcPct val="120000"/>
              </a:lnSpc>
              <a:spcAft>
                <a:spcPts val="1200"/>
              </a:spcAft>
            </a:pPr>
            <a:r>
              <a:rPr lang="it-IT" sz="3200" b="1" cap="small" dirty="0">
                <a:solidFill>
                  <a:srgbClr val="0070C0"/>
                </a:solidFill>
              </a:rPr>
              <a:t>Chiave di lettura E2</a:t>
            </a:r>
            <a:r>
              <a:rPr lang="it-IT" sz="3200" b="1" cap="small" dirty="0"/>
              <a:t>: l’economia segue le regole della società, essendone parte; una di queste è la </a:t>
            </a:r>
            <a:r>
              <a:rPr lang="it-IT" sz="3200" b="1" cap="small" dirty="0">
                <a:solidFill>
                  <a:srgbClr val="C00000"/>
                </a:solidFill>
              </a:rPr>
              <a:t>gravitazione socioeconomica</a:t>
            </a:r>
            <a:r>
              <a:rPr lang="it-IT" sz="3200" b="1" cap="small" dirty="0"/>
              <a:t> che si rivela in funzione dell’ampiezza del bacino demografico (segnatamente delle aree metropolitane e urbane di maggiori dimensioni), rispetto agli assi infrastrutturali e alle aree turistiche. </a:t>
            </a:r>
          </a:p>
          <a:p>
            <a:pPr algn="just">
              <a:lnSpc>
                <a:spcPct val="120000"/>
              </a:lnSpc>
              <a:spcAft>
                <a:spcPts val="1200"/>
              </a:spcAft>
            </a:pPr>
            <a:endParaRPr lang="it-IT" sz="3200" b="1" cap="small" dirty="0"/>
          </a:p>
          <a:p>
            <a:pPr algn="just">
              <a:lnSpc>
                <a:spcPct val="120000"/>
              </a:lnSpc>
              <a:spcAft>
                <a:spcPts val="1200"/>
              </a:spcAft>
            </a:pPr>
            <a:r>
              <a:rPr lang="it-IT" sz="3200" b="1" cap="small" dirty="0">
                <a:solidFill>
                  <a:srgbClr val="0070C0"/>
                </a:solidFill>
              </a:rPr>
              <a:t>Chiave di lettura E3</a:t>
            </a:r>
            <a:r>
              <a:rPr lang="it-IT" sz="3200" b="1" cap="small" dirty="0"/>
              <a:t>: Al netto di variazioni repentine nel mercato del lavoro, la disoccupazione e la povertà non alimentano direttamente (con rapporto di causa/effetto) l’intensità e la dinamica dei reati; piuttosto, </a:t>
            </a:r>
            <a:r>
              <a:rPr lang="it-IT" sz="3200" b="1" cap="small" dirty="0">
                <a:solidFill>
                  <a:srgbClr val="C00000"/>
                </a:solidFill>
              </a:rPr>
              <a:t>la scarsa mobilità sociale, un mercato del lavoro caratterizzato da difficile accesso, basse retribuzioni e/o fragilità contrattuali</a:t>
            </a:r>
            <a:r>
              <a:rPr lang="it-IT" sz="3200" b="1" cap="small" dirty="0"/>
              <a:t>, la presenza di posizioni a lungo dominanti, comportano la crescita della </a:t>
            </a:r>
            <a:r>
              <a:rPr lang="it-IT" sz="3200" b="1" u="sng" cap="small" dirty="0"/>
              <a:t>vulnerabilità socioeconomica</a:t>
            </a:r>
            <a:r>
              <a:rPr lang="it-IT" sz="3200" b="1" cap="small" dirty="0"/>
              <a:t>.</a:t>
            </a:r>
            <a:endParaRPr lang="it-IT" sz="3200" cap="small" dirty="0"/>
          </a:p>
        </p:txBody>
      </p:sp>
      <p:pic>
        <p:nvPicPr>
          <p:cNvPr id="4" name="Immagine 3">
            <a:extLst>
              <a:ext uri="{FF2B5EF4-FFF2-40B4-BE49-F238E27FC236}">
                <a16:creationId xmlns:a16="http://schemas.microsoft.com/office/drawing/2014/main" id="{989A2014-B5DA-83E1-DF36-0BC6F959F83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310449271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584859" y="442414"/>
            <a:ext cx="22248688" cy="1302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r>
              <a:rPr lang="it-IT" dirty="0"/>
              <a:t>Il quadro economico: la produzione di ricchezza</a:t>
            </a:r>
          </a:p>
        </p:txBody>
      </p:sp>
      <p:sp>
        <p:nvSpPr>
          <p:cNvPr id="7" name="CasellaDiTesto 6">
            <a:extLst>
              <a:ext uri="{FF2B5EF4-FFF2-40B4-BE49-F238E27FC236}">
                <a16:creationId xmlns:a16="http://schemas.microsoft.com/office/drawing/2014/main" id="{5FD5A4F2-3463-1C0B-5E0E-85CBCC8FDE5B}"/>
              </a:ext>
            </a:extLst>
          </p:cNvPr>
          <p:cNvSpPr txBox="1"/>
          <p:nvPr/>
        </p:nvSpPr>
        <p:spPr>
          <a:xfrm>
            <a:off x="12552318" y="1779215"/>
            <a:ext cx="7978689"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it-IT" b="1" dirty="0">
                <a:effectLst/>
                <a:latin typeface="Calibri" panose="020F0502020204030204" pitchFamily="34" charset="0"/>
                <a:ea typeface="Calibri" panose="020F0502020204030204" pitchFamily="34" charset="0"/>
                <a:cs typeface="Times New Roman" panose="02020603050405020304" pitchFamily="18" charset="0"/>
              </a:rPr>
              <a:t>Variazione percentuale del valore aggiunto a prezzi base e correnti </a:t>
            </a:r>
            <a:r>
              <a:rPr lang="it-IT"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fra</a:t>
            </a:r>
            <a:r>
              <a:rPr lang="it-IT"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2019 e 2021</a:t>
            </a:r>
            <a:r>
              <a:rPr lang="it-IT" b="1" dirty="0">
                <a:effectLst/>
                <a:latin typeface="Calibri" panose="020F0502020204030204" pitchFamily="34" charset="0"/>
                <a:ea typeface="Calibri" panose="020F0502020204030204" pitchFamily="34" charset="0"/>
                <a:cs typeface="Times New Roman" panose="02020603050405020304" pitchFamily="18" charset="0"/>
              </a:rPr>
              <a:t> nelle province italiane</a:t>
            </a:r>
            <a:endParaRPr kumimoji="0" lang="it-IT" b="0" i="0" u="none" strike="noStrike" cap="none" spc="0" normalizeH="0" baseline="0" dirty="0">
              <a:ln>
                <a:noFill/>
              </a:ln>
              <a:solidFill>
                <a:srgbClr val="5E5E5E"/>
              </a:solidFill>
              <a:effectLst/>
              <a:uFillTx/>
              <a:latin typeface="+mn-lt"/>
              <a:ea typeface="+mn-ea"/>
              <a:cs typeface="+mn-cs"/>
              <a:sym typeface="Helvetica Neue"/>
            </a:endParaRPr>
          </a:p>
        </p:txBody>
      </p:sp>
      <p:pic>
        <p:nvPicPr>
          <p:cNvPr id="8" name="Immagine 7">
            <a:extLst>
              <a:ext uri="{FF2B5EF4-FFF2-40B4-BE49-F238E27FC236}">
                <a16:creationId xmlns:a16="http://schemas.microsoft.com/office/drawing/2014/main" id="{C6C5C75A-BF83-BFC3-C970-AFA14F022703}"/>
              </a:ext>
            </a:extLst>
          </p:cNvPr>
          <p:cNvPicPr>
            <a:picLocks noChangeAspect="1"/>
          </p:cNvPicPr>
          <p:nvPr/>
        </p:nvPicPr>
        <p:blipFill rotWithShape="1">
          <a:blip r:embed="rId2">
            <a:extLst>
              <a:ext uri="{28A0092B-C50C-407E-A947-70E740481C1C}">
                <a14:useLocalDpi xmlns:a14="http://schemas.microsoft.com/office/drawing/2010/main" val="0"/>
              </a:ext>
            </a:extLst>
          </a:blip>
          <a:srcRect b="10114"/>
          <a:stretch/>
        </p:blipFill>
        <p:spPr bwMode="auto">
          <a:xfrm>
            <a:off x="2410010" y="2655811"/>
            <a:ext cx="7978688" cy="9064205"/>
          </a:xfrm>
          <a:prstGeom prst="rect">
            <a:avLst/>
          </a:prstGeom>
          <a:noFill/>
          <a:ln>
            <a:noFill/>
          </a:ln>
        </p:spPr>
      </p:pic>
      <p:sp>
        <p:nvSpPr>
          <p:cNvPr id="9" name="CasellaDiTesto 8">
            <a:extLst>
              <a:ext uri="{FF2B5EF4-FFF2-40B4-BE49-F238E27FC236}">
                <a16:creationId xmlns:a16="http://schemas.microsoft.com/office/drawing/2014/main" id="{D19D02D8-3ED0-4241-6E16-090B53A89C07}"/>
              </a:ext>
            </a:extLst>
          </p:cNvPr>
          <p:cNvSpPr txBox="1"/>
          <p:nvPr/>
        </p:nvSpPr>
        <p:spPr>
          <a:xfrm>
            <a:off x="2278192" y="1876111"/>
            <a:ext cx="7817565"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it-IT" b="1" dirty="0">
                <a:latin typeface="Calibri" panose="020F0502020204030204" pitchFamily="34" charset="0"/>
                <a:cs typeface="Times New Roman" panose="02020603050405020304" pitchFamily="18" charset="0"/>
              </a:rPr>
              <a:t>Variazione percentuale del valore aggiunto a prezzi base e correnti fra </a:t>
            </a:r>
            <a:r>
              <a:rPr lang="it-IT" b="1" dirty="0">
                <a:solidFill>
                  <a:srgbClr val="FF0000"/>
                </a:solidFill>
                <a:latin typeface="Calibri" panose="020F0502020204030204" pitchFamily="34" charset="0"/>
                <a:cs typeface="Times New Roman" panose="02020603050405020304" pitchFamily="18" charset="0"/>
              </a:rPr>
              <a:t>2020 e 2021 </a:t>
            </a:r>
            <a:r>
              <a:rPr lang="it-IT" b="1" dirty="0">
                <a:latin typeface="Calibri" panose="020F0502020204030204" pitchFamily="34" charset="0"/>
                <a:cs typeface="Times New Roman" panose="02020603050405020304" pitchFamily="18" charset="0"/>
              </a:rPr>
              <a:t>nelle province italiane</a:t>
            </a:r>
          </a:p>
        </p:txBody>
      </p:sp>
      <p:pic>
        <p:nvPicPr>
          <p:cNvPr id="10" name="Immagine 9">
            <a:extLst>
              <a:ext uri="{FF2B5EF4-FFF2-40B4-BE49-F238E27FC236}">
                <a16:creationId xmlns:a16="http://schemas.microsoft.com/office/drawing/2014/main" id="{0AA36809-3D37-98D5-9BB2-8588B42E02C7}"/>
              </a:ext>
            </a:extLst>
          </p:cNvPr>
          <p:cNvPicPr>
            <a:picLocks noChangeAspect="1"/>
          </p:cNvPicPr>
          <p:nvPr/>
        </p:nvPicPr>
        <p:blipFill rotWithShape="1">
          <a:blip r:embed="rId3">
            <a:extLst>
              <a:ext uri="{28A0092B-C50C-407E-A947-70E740481C1C}">
                <a14:useLocalDpi xmlns:a14="http://schemas.microsoft.com/office/drawing/2010/main" val="0"/>
              </a:ext>
            </a:extLst>
          </a:blip>
          <a:srcRect b="10970"/>
          <a:stretch/>
        </p:blipFill>
        <p:spPr bwMode="auto">
          <a:xfrm>
            <a:off x="12716933" y="2601061"/>
            <a:ext cx="8491406" cy="9173703"/>
          </a:xfrm>
          <a:prstGeom prst="rect">
            <a:avLst/>
          </a:prstGeom>
          <a:noFill/>
          <a:ln>
            <a:noFill/>
          </a:ln>
        </p:spPr>
      </p:pic>
      <p:sp>
        <p:nvSpPr>
          <p:cNvPr id="15" name="CasellaDiTesto 14">
            <a:extLst>
              <a:ext uri="{FF2B5EF4-FFF2-40B4-BE49-F238E27FC236}">
                <a16:creationId xmlns:a16="http://schemas.microsoft.com/office/drawing/2014/main" id="{F4EF9FF9-FBF9-0C67-3F2B-125849E7EA22}"/>
              </a:ext>
            </a:extLst>
          </p:cNvPr>
          <p:cNvSpPr txBox="1"/>
          <p:nvPr/>
        </p:nvSpPr>
        <p:spPr>
          <a:xfrm>
            <a:off x="16711625" y="11778334"/>
            <a:ext cx="571500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1600" b="0" i="1" u="none" strike="noStrike" cap="none" spc="0" normalizeH="0" baseline="0" dirty="0">
                <a:ln>
                  <a:noFill/>
                </a:ln>
                <a:solidFill>
                  <a:srgbClr val="5E5E5E"/>
                </a:solidFill>
                <a:effectLst/>
                <a:uFillTx/>
                <a:latin typeface="+mn-lt"/>
                <a:ea typeface="+mn-ea"/>
                <a:cs typeface="+mn-cs"/>
                <a:sym typeface="Helvetica Neue"/>
              </a:rPr>
              <a:t>Fonte: elaborazioni Centro Studi </a:t>
            </a:r>
            <a:r>
              <a:rPr lang="it-IT" sz="1600" i="1" dirty="0"/>
              <a:t>T</a:t>
            </a:r>
            <a:r>
              <a:rPr kumimoji="0" lang="it-IT" sz="1600" b="0" i="1" u="none" strike="noStrike" cap="none" spc="0" normalizeH="0" baseline="0" dirty="0">
                <a:ln>
                  <a:noFill/>
                </a:ln>
                <a:solidFill>
                  <a:srgbClr val="5E5E5E"/>
                </a:solidFill>
                <a:effectLst/>
                <a:uFillTx/>
                <a:latin typeface="+mn-lt"/>
                <a:ea typeface="+mn-ea"/>
                <a:cs typeface="+mn-cs"/>
                <a:sym typeface="Helvetica Neue"/>
              </a:rPr>
              <a:t>agliacarne - Unioncamere</a:t>
            </a:r>
          </a:p>
        </p:txBody>
      </p:sp>
      <p:pic>
        <p:nvPicPr>
          <p:cNvPr id="3" name="Immagine 2">
            <a:extLst>
              <a:ext uri="{FF2B5EF4-FFF2-40B4-BE49-F238E27FC236}">
                <a16:creationId xmlns:a16="http://schemas.microsoft.com/office/drawing/2014/main" id="{A9BAF6D4-CDCF-34AB-7946-1B56697DA1C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282959042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605549" y="573037"/>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L’esposizione delle imprese</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4" name="CasellaDiTesto 3">
            <a:extLst>
              <a:ext uri="{FF2B5EF4-FFF2-40B4-BE49-F238E27FC236}">
                <a16:creationId xmlns:a16="http://schemas.microsoft.com/office/drawing/2014/main" id="{281F83DE-B950-1C76-9963-2DA8EBF0EE01}"/>
              </a:ext>
            </a:extLst>
          </p:cNvPr>
          <p:cNvSpPr txBox="1"/>
          <p:nvPr/>
        </p:nvSpPr>
        <p:spPr>
          <a:xfrm>
            <a:off x="707769" y="2045648"/>
            <a:ext cx="22044247" cy="37651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14000"/>
              </a:lnSpc>
              <a:spcAft>
                <a:spcPts val="1200"/>
              </a:spcAft>
            </a:pPr>
            <a:r>
              <a:rPr lang="it-IT" sz="4000" dirty="0"/>
              <a:t>Mediante una analisi dei principali indicatori di bilancio è stata sviluppata una metodologia di ricerca finalizzata all’</a:t>
            </a:r>
            <a:r>
              <a:rPr lang="it-IT" sz="4000" b="1" dirty="0"/>
              <a:t>individuazione delle anomalie finanziarie (in eccesso o in difetto) che possono comportare situazioni di eccessiva vulnerabilità o appetibilità delle imprese rispetto all’azione della criminalità organizzata</a:t>
            </a:r>
            <a:r>
              <a:rPr lang="it-IT" sz="4000" dirty="0"/>
              <a:t>. L’analisi si basa su alcuni indicatori di tutte le società di capitale italiane che hanno depositato il bilancio nel 2021 (</a:t>
            </a:r>
            <a:r>
              <a:rPr lang="it-IT" sz="4000" b="1" dirty="0"/>
              <a:t>2,2 milioni di imprese</a:t>
            </a:r>
            <a:r>
              <a:rPr lang="it-IT" sz="4000" dirty="0"/>
              <a:t>). </a:t>
            </a:r>
          </a:p>
        </p:txBody>
      </p:sp>
      <p:pic>
        <p:nvPicPr>
          <p:cNvPr id="5" name="Immagine 4">
            <a:extLst>
              <a:ext uri="{FF2B5EF4-FFF2-40B4-BE49-F238E27FC236}">
                <a16:creationId xmlns:a16="http://schemas.microsoft.com/office/drawing/2014/main" id="{85395E29-DB12-1F82-9EB6-D11CCA1940A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
        <p:nvSpPr>
          <p:cNvPr id="6" name="CasellaDiTesto 5">
            <a:extLst>
              <a:ext uri="{FF2B5EF4-FFF2-40B4-BE49-F238E27FC236}">
                <a16:creationId xmlns:a16="http://schemas.microsoft.com/office/drawing/2014/main" id="{5CE00FD6-B642-34CB-3580-0471C33E9160}"/>
              </a:ext>
            </a:extLst>
          </p:cNvPr>
          <p:cNvSpPr txBox="1"/>
          <p:nvPr/>
        </p:nvSpPr>
        <p:spPr>
          <a:xfrm>
            <a:off x="707769" y="5903314"/>
            <a:ext cx="22248688" cy="61657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20000"/>
              </a:lnSpc>
              <a:spcAft>
                <a:spcPts val="600"/>
              </a:spcAft>
            </a:pPr>
            <a:r>
              <a:rPr lang="it-IT" sz="4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Eccesso di liquidità: </a:t>
            </a:r>
            <a:r>
              <a:rPr lang="it-IT" sz="4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1.000 comuni in cui sono presenti circa 81 mila imprese con anomalia molto elevata: 23,4 mila nel Lazio, 14,4 mila in Campania, 8,7 mila in Puglia,  </a:t>
            </a:r>
            <a:r>
              <a:rPr lang="it-IT" sz="4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5,8 mila in Sicilia</a:t>
            </a:r>
            <a:r>
              <a:rPr lang="it-IT" sz="4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it-IT" sz="4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Dei circa mille comuni “mappati”, 230 appartengano alla Campania, 157 alla Puglia e 119 alla Sicilia</a:t>
            </a:r>
            <a:r>
              <a:rPr lang="it-IT" sz="4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a:t>
            </a:r>
            <a:r>
              <a:rPr lang="it-IT" sz="4000"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L’eccessiva liquidità appare un fenomeno molto concentrato in alcune realtà, come i grandi centri urbani del Centro-Sud (Roma, Napoli, Palermo, Bari), sia nei capoluoghi di provincia più piccoli</a:t>
            </a:r>
            <a:r>
              <a:rPr lang="it-IT" sz="40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t>
            </a:r>
            <a:endParaRPr lang="it-IT" sz="4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600"/>
              </a:spcAft>
            </a:pPr>
            <a:r>
              <a:rPr kumimoji="0" lang="it-IT" sz="4000" b="1" i="0" u="none" strike="noStrike" cap="none" spc="0" normalizeH="0" baseline="0" dirty="0">
                <a:ln>
                  <a:noFill/>
                </a:ln>
                <a:solidFill>
                  <a:srgbClr val="C00000"/>
                </a:solidFill>
                <a:uFillTx/>
                <a:latin typeface="Calibri" panose="020F0502020204030204" pitchFamily="34" charset="0"/>
                <a:cs typeface="+mn-cs"/>
                <a:sym typeface="Helvetica Neue"/>
              </a:rPr>
              <a:t>Eccesso di indebitamento</a:t>
            </a:r>
            <a:r>
              <a:rPr kumimoji="0" lang="it-IT" sz="4000" b="1" i="0" u="none" strike="noStrike" cap="none" spc="0" normalizeH="0" baseline="0" dirty="0">
                <a:ln>
                  <a:noFill/>
                </a:ln>
                <a:solidFill>
                  <a:srgbClr val="002060"/>
                </a:solidFill>
                <a:uFillTx/>
                <a:latin typeface="Calibri" panose="020F0502020204030204" pitchFamily="34" charset="0"/>
                <a:cs typeface="+mn-cs"/>
                <a:sym typeface="Helvetica Neue"/>
              </a:rPr>
              <a:t>: 91 mila imprese con anomalia molto elevata distribuite in 1.122 comuni, di cui quasi il 70% (68,8%) nei comuni capoluogo di regione (prevalentemente) e di provincia. Quota che </a:t>
            </a:r>
            <a:r>
              <a:rPr lang="it-IT" sz="4000" b="1" dirty="0">
                <a:solidFill>
                  <a:srgbClr val="002060"/>
                </a:solidFill>
                <a:latin typeface="Calibri" panose="020F0502020204030204" pitchFamily="34" charset="0"/>
              </a:rPr>
              <a:t>sale all’80% nei comuni capoluogo di Sistema Locale del Lavoro. </a:t>
            </a:r>
          </a:p>
        </p:txBody>
      </p:sp>
    </p:spTree>
    <p:extLst>
      <p:ext uri="{BB962C8B-B14F-4D97-AF65-F5344CB8AC3E}">
        <p14:creationId xmlns:p14="http://schemas.microsoft.com/office/powerpoint/2010/main" val="331568851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315214" y="86582"/>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L’esposizione delle imprese</a:t>
            </a:r>
          </a:p>
        </p:txBody>
      </p:sp>
      <p:pic>
        <p:nvPicPr>
          <p:cNvPr id="5" name="Immagine 4">
            <a:extLst>
              <a:ext uri="{FF2B5EF4-FFF2-40B4-BE49-F238E27FC236}">
                <a16:creationId xmlns:a16="http://schemas.microsoft.com/office/drawing/2014/main" id="{85395E29-DB12-1F82-9EB6-D11CCA1940A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pic>
        <p:nvPicPr>
          <p:cNvPr id="7" name="Immagine 6">
            <a:extLst>
              <a:ext uri="{FF2B5EF4-FFF2-40B4-BE49-F238E27FC236}">
                <a16:creationId xmlns:a16="http://schemas.microsoft.com/office/drawing/2014/main" id="{0EFC8842-BA7D-FB9A-F592-75728A095CFE}"/>
              </a:ext>
            </a:extLst>
          </p:cNvPr>
          <p:cNvPicPr>
            <a:picLocks noChangeAspect="1"/>
          </p:cNvPicPr>
          <p:nvPr/>
        </p:nvPicPr>
        <p:blipFill>
          <a:blip r:embed="rId3"/>
          <a:stretch>
            <a:fillRect/>
          </a:stretch>
        </p:blipFill>
        <p:spPr>
          <a:xfrm>
            <a:off x="12666133" y="721522"/>
            <a:ext cx="10933017" cy="11351116"/>
          </a:xfrm>
          <a:prstGeom prst="rect">
            <a:avLst/>
          </a:prstGeom>
        </p:spPr>
      </p:pic>
      <p:graphicFrame>
        <p:nvGraphicFramePr>
          <p:cNvPr id="8" name="Oggetto 7">
            <a:extLst>
              <a:ext uri="{FF2B5EF4-FFF2-40B4-BE49-F238E27FC236}">
                <a16:creationId xmlns:a16="http://schemas.microsoft.com/office/drawing/2014/main" id="{B5DEAC17-E011-3E88-AB3A-0F048BA04FFE}"/>
              </a:ext>
            </a:extLst>
          </p:cNvPr>
          <p:cNvGraphicFramePr>
            <a:graphicFrameLocks noChangeAspect="1"/>
          </p:cNvGraphicFramePr>
          <p:nvPr>
            <p:extLst>
              <p:ext uri="{D42A27DB-BD31-4B8C-83A1-F6EECF244321}">
                <p14:modId xmlns:p14="http://schemas.microsoft.com/office/powerpoint/2010/main" val="1457136933"/>
              </p:ext>
            </p:extLst>
          </p:nvPr>
        </p:nvGraphicFramePr>
        <p:xfrm>
          <a:off x="476250" y="9097362"/>
          <a:ext cx="11715750" cy="1952146"/>
        </p:xfrm>
        <a:graphic>
          <a:graphicData uri="http://schemas.openxmlformats.org/presentationml/2006/ole">
            <mc:AlternateContent xmlns:mc="http://schemas.openxmlformats.org/markup-compatibility/2006">
              <mc:Choice xmlns:v="urn:schemas-microsoft-com:vml" Requires="v">
                <p:oleObj name="Document" r:id="rId4" imgW="6175127" imgH="1032324" progId="Word.Document.12">
                  <p:embed/>
                </p:oleObj>
              </mc:Choice>
              <mc:Fallback>
                <p:oleObj name="Document" r:id="rId4" imgW="6175127" imgH="1032324" progId="Word.Document.12">
                  <p:embed/>
                  <p:pic>
                    <p:nvPicPr>
                      <p:cNvPr id="0" name=""/>
                      <p:cNvPicPr/>
                      <p:nvPr/>
                    </p:nvPicPr>
                    <p:blipFill>
                      <a:blip r:embed="rId5"/>
                      <a:stretch>
                        <a:fillRect/>
                      </a:stretch>
                    </p:blipFill>
                    <p:spPr>
                      <a:xfrm>
                        <a:off x="476250" y="9097362"/>
                        <a:ext cx="11715750" cy="1952146"/>
                      </a:xfrm>
                      <a:prstGeom prst="rect">
                        <a:avLst/>
                      </a:prstGeom>
                    </p:spPr>
                  </p:pic>
                </p:oleObj>
              </mc:Fallback>
            </mc:AlternateContent>
          </a:graphicData>
        </a:graphic>
      </p:graphicFrame>
      <p:sp>
        <p:nvSpPr>
          <p:cNvPr id="10" name="CasellaDiTesto 9">
            <a:extLst>
              <a:ext uri="{FF2B5EF4-FFF2-40B4-BE49-F238E27FC236}">
                <a16:creationId xmlns:a16="http://schemas.microsoft.com/office/drawing/2014/main" id="{B6AF8F09-5949-6500-9BFE-4EDA776CA2D6}"/>
              </a:ext>
            </a:extLst>
          </p:cNvPr>
          <p:cNvSpPr txBox="1"/>
          <p:nvPr/>
        </p:nvSpPr>
        <p:spPr>
          <a:xfrm>
            <a:off x="632799" y="7886774"/>
            <a:ext cx="11715750"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r>
              <a:rPr lang="it-IT"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Imprese con un rapporto molto elevato tra </a:t>
            </a:r>
            <a:r>
              <a:rPr lang="it-IT"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indebitamento complessivo</a:t>
            </a:r>
            <a:r>
              <a:rPr lang="it-IT"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e totale attivo (Incidenza rispetto al totale delle imprese con bilancio depositato al 2021; in %) e dettaglio nei comuni anomali (con elevata presenza assoluta e in percentuale)</a:t>
            </a:r>
            <a:endParaRPr kumimoji="0" lang="it-IT" sz="3200" b="0" i="0" u="none" strike="noStrike" cap="none" spc="0" normalizeH="0" baseline="0" dirty="0">
              <a:ln>
                <a:noFill/>
              </a:ln>
              <a:solidFill>
                <a:srgbClr val="5E5E5E"/>
              </a:solidFill>
              <a:effectLst/>
              <a:uFillTx/>
              <a:latin typeface="+mn-lt"/>
              <a:ea typeface="+mn-ea"/>
              <a:cs typeface="+mn-cs"/>
              <a:sym typeface="Helvetica Neue"/>
            </a:endParaRPr>
          </a:p>
        </p:txBody>
      </p:sp>
      <p:graphicFrame>
        <p:nvGraphicFramePr>
          <p:cNvPr id="13" name="Oggetto 12">
            <a:extLst>
              <a:ext uri="{FF2B5EF4-FFF2-40B4-BE49-F238E27FC236}">
                <a16:creationId xmlns:a16="http://schemas.microsoft.com/office/drawing/2014/main" id="{BE3A1AB4-BCB6-86A0-2CCE-A0839AF0489F}"/>
              </a:ext>
            </a:extLst>
          </p:cNvPr>
          <p:cNvGraphicFramePr>
            <a:graphicFrameLocks noChangeAspect="1"/>
          </p:cNvGraphicFramePr>
          <p:nvPr>
            <p:extLst>
              <p:ext uri="{D42A27DB-BD31-4B8C-83A1-F6EECF244321}">
                <p14:modId xmlns:p14="http://schemas.microsoft.com/office/powerpoint/2010/main" val="3226679740"/>
              </p:ext>
            </p:extLst>
          </p:nvPr>
        </p:nvGraphicFramePr>
        <p:xfrm>
          <a:off x="476250" y="3099746"/>
          <a:ext cx="11586051" cy="1802576"/>
        </p:xfrm>
        <a:graphic>
          <a:graphicData uri="http://schemas.openxmlformats.org/presentationml/2006/ole">
            <mc:AlternateContent xmlns:mc="http://schemas.openxmlformats.org/markup-compatibility/2006">
              <mc:Choice xmlns:v="urn:schemas-microsoft-com:vml" Requires="v">
                <p:oleObj name="Document" r:id="rId6" imgW="5582605" imgH="1094343" progId="Word.Document.12">
                  <p:embed/>
                </p:oleObj>
              </mc:Choice>
              <mc:Fallback>
                <p:oleObj name="Document" r:id="rId6" imgW="5582605" imgH="1094343" progId="Word.Document.12">
                  <p:embed/>
                  <p:pic>
                    <p:nvPicPr>
                      <p:cNvPr id="0" name=""/>
                      <p:cNvPicPr/>
                      <p:nvPr/>
                    </p:nvPicPr>
                    <p:blipFill>
                      <a:blip r:embed="rId7"/>
                      <a:stretch>
                        <a:fillRect/>
                      </a:stretch>
                    </p:blipFill>
                    <p:spPr>
                      <a:xfrm>
                        <a:off x="476250" y="3099746"/>
                        <a:ext cx="11586051" cy="1802576"/>
                      </a:xfrm>
                      <a:prstGeom prst="rect">
                        <a:avLst/>
                      </a:prstGeom>
                    </p:spPr>
                  </p:pic>
                </p:oleObj>
              </mc:Fallback>
            </mc:AlternateContent>
          </a:graphicData>
        </a:graphic>
      </p:graphicFrame>
      <p:sp>
        <p:nvSpPr>
          <p:cNvPr id="14" name="CasellaDiTesto 13">
            <a:extLst>
              <a:ext uri="{FF2B5EF4-FFF2-40B4-BE49-F238E27FC236}">
                <a16:creationId xmlns:a16="http://schemas.microsoft.com/office/drawing/2014/main" id="{F071FB59-49DF-C152-B2D3-ACB99BFC6525}"/>
              </a:ext>
            </a:extLst>
          </p:cNvPr>
          <p:cNvSpPr txBox="1"/>
          <p:nvPr/>
        </p:nvSpPr>
        <p:spPr>
          <a:xfrm>
            <a:off x="411400" y="1671141"/>
            <a:ext cx="11715750" cy="121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r>
              <a:rPr lang="it-IT"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Imprese con un rapporto molto elevato tra </a:t>
            </a:r>
            <a:r>
              <a:rPr lang="it-IT"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liquidità </a:t>
            </a:r>
            <a:r>
              <a:rPr lang="it-IT"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 totale attivo (Incidenza rispetto al totale delle imprese con bilancio depositato al 2021; in %) e dettaglio nei comuni anomali (con elevata presenza assoluta e in percentuale)</a:t>
            </a:r>
            <a:endParaRPr kumimoji="0" lang="it-IT" sz="3200" b="0" i="0" u="none" strike="noStrike" cap="none" spc="0" normalizeH="0" baseline="0" dirty="0">
              <a:ln>
                <a:noFill/>
              </a:ln>
              <a:solidFill>
                <a:srgbClr val="5E5E5E"/>
              </a:solidFill>
              <a:effectLst/>
              <a:uFillTx/>
              <a:latin typeface="+mn-lt"/>
              <a:ea typeface="+mn-ea"/>
              <a:cs typeface="+mn-cs"/>
              <a:sym typeface="Helvetica Neue"/>
            </a:endParaRPr>
          </a:p>
        </p:txBody>
      </p:sp>
      <p:sp>
        <p:nvSpPr>
          <p:cNvPr id="15" name="CasellaDiTesto 14">
            <a:extLst>
              <a:ext uri="{FF2B5EF4-FFF2-40B4-BE49-F238E27FC236}">
                <a16:creationId xmlns:a16="http://schemas.microsoft.com/office/drawing/2014/main" id="{22569FB5-5B47-5789-AFD6-76ACD6834717}"/>
              </a:ext>
            </a:extLst>
          </p:cNvPr>
          <p:cNvSpPr txBox="1"/>
          <p:nvPr/>
        </p:nvSpPr>
        <p:spPr>
          <a:xfrm>
            <a:off x="315214" y="11209797"/>
            <a:ext cx="8636000"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lang="it-IT" sz="1800" dirty="0">
                <a:solidFill>
                  <a:srgbClr val="002060"/>
                </a:solidFill>
                <a:effectLst/>
                <a:latin typeface="Calibri" panose="020F0502020204030204" pitchFamily="34" charset="0"/>
                <a:ea typeface="Calibri" panose="020F0502020204030204" pitchFamily="34" charset="0"/>
              </a:rPr>
              <a:t>Fonte: elaborazione su dati Infocamere</a:t>
            </a:r>
            <a:endParaRPr kumimoji="0" lang="it-IT" sz="24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228890410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584859" y="567106"/>
            <a:ext cx="22248688" cy="1302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r>
              <a:rPr lang="it-IT" dirty="0"/>
              <a:t>Le chiavi di lettura del contesto sociale</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5" name="CasellaDiTesto 4">
            <a:extLst>
              <a:ext uri="{FF2B5EF4-FFF2-40B4-BE49-F238E27FC236}">
                <a16:creationId xmlns:a16="http://schemas.microsoft.com/office/drawing/2014/main" id="{55C33A6F-4389-4574-9658-6C9ADB774CDB}"/>
              </a:ext>
            </a:extLst>
          </p:cNvPr>
          <p:cNvSpPr txBox="1"/>
          <p:nvPr/>
        </p:nvSpPr>
        <p:spPr>
          <a:xfrm>
            <a:off x="543479" y="2033085"/>
            <a:ext cx="22607466" cy="9241184"/>
          </a:xfrm>
          <a:prstGeom prst="rect">
            <a:avLst/>
          </a:prstGeom>
          <a:noFill/>
        </p:spPr>
        <p:txBody>
          <a:bodyPr wrap="square" rtlCol="0">
            <a:spAutoFit/>
          </a:bodyPr>
          <a:lstStyle/>
          <a:p>
            <a:pPr algn="just" defTabSz="914400" eaLnBrk="0" fontAlgn="base">
              <a:lnSpc>
                <a:spcPct val="120000"/>
              </a:lnSpc>
              <a:spcBef>
                <a:spcPct val="0"/>
              </a:spcBef>
              <a:spcAft>
                <a:spcPts val="1200"/>
              </a:spcAft>
            </a:pPr>
            <a:r>
              <a:rPr lang="it-IT" sz="2800" b="1" dirty="0">
                <a:solidFill>
                  <a:srgbClr val="0070C0"/>
                </a:solidFill>
              </a:rPr>
              <a:t>CHIAVE DI LETTURA S1</a:t>
            </a:r>
            <a:r>
              <a:rPr lang="it-IT" sz="2800" b="1" dirty="0"/>
              <a:t>: UNA DINAMICA DEMOGRAFICA DECRESCENTE, FRUTTO ANCHE DI PROCESSI MIGRATORI, È SEGNALE DI </a:t>
            </a:r>
            <a:r>
              <a:rPr lang="it-IT" sz="2800" b="1" dirty="0">
                <a:solidFill>
                  <a:srgbClr val="C00000"/>
                </a:solidFill>
              </a:rPr>
              <a:t>CHIUSURA DELLA SOCIETÀ </a:t>
            </a:r>
            <a:r>
              <a:rPr lang="it-IT" sz="2800" b="1" dirty="0"/>
              <a:t>RISPETTO A FORME DI BENESSERE REALE E SOGGETTIVO E </a:t>
            </a:r>
            <a:r>
              <a:rPr lang="it-IT" sz="2800" b="1" dirty="0">
                <a:solidFill>
                  <a:srgbClr val="C00000"/>
                </a:solidFill>
              </a:rPr>
              <a:t>MOBILITÀ SOCIALE</a:t>
            </a:r>
            <a:r>
              <a:rPr lang="it-IT" sz="2800" b="1" dirty="0"/>
              <a:t>, È SEGNALE DELLA PRESENZA DI </a:t>
            </a:r>
            <a:r>
              <a:rPr lang="it-IT" sz="2800" b="1" dirty="0">
                <a:solidFill>
                  <a:srgbClr val="C00000"/>
                </a:solidFill>
              </a:rPr>
              <a:t>FRATTURE SOCIALI E MODESTA COESIONE SOCIOECONOMICA</a:t>
            </a:r>
            <a:r>
              <a:rPr lang="it-IT" sz="2800" b="1" dirty="0"/>
              <a:t>. ANCHE LA RIDUZIONE DELLA NATALITÀ È SPECCHIO DI PROSPETTIVE LIMITATE E FRAGILITÀ NELLA CATENA INTERGENERAZIONALE CHE COMPORTANO UNA BASSA PERCEZIONE DEL SENTIMENTO DELLA FELICITÀ E SODDISFAZIONE.</a:t>
            </a:r>
          </a:p>
          <a:p>
            <a:pPr algn="just" defTabSz="914400" eaLnBrk="0" fontAlgn="base">
              <a:lnSpc>
                <a:spcPct val="120000"/>
              </a:lnSpc>
              <a:spcBef>
                <a:spcPct val="0"/>
              </a:spcBef>
              <a:spcAft>
                <a:spcPts val="1200"/>
              </a:spcAft>
            </a:pPr>
            <a:endParaRPr lang="it-IT" sz="2800" b="1" dirty="0"/>
          </a:p>
          <a:p>
            <a:pPr algn="just" defTabSz="914400" eaLnBrk="0" fontAlgn="base">
              <a:lnSpc>
                <a:spcPct val="120000"/>
              </a:lnSpc>
              <a:spcBef>
                <a:spcPct val="0"/>
              </a:spcBef>
              <a:spcAft>
                <a:spcPts val="1200"/>
              </a:spcAft>
            </a:pPr>
            <a:r>
              <a:rPr lang="it-IT" sz="2800" b="1" dirty="0">
                <a:solidFill>
                  <a:srgbClr val="0070C0"/>
                </a:solidFill>
              </a:rPr>
              <a:t>CHIAVE DI LETTURA S2</a:t>
            </a:r>
            <a:r>
              <a:rPr lang="it-IT" sz="2800" b="1" dirty="0"/>
              <a:t>: SQUILIBRI TERRITORIALI NELLA DISTRIBUZIONE DELLA POPOLAZIONE, COSÌ COME UNA POPOLAZIONE ANZIANA, COMPORTANO DIVERSE FORME DI VULNERABILITÀ SOCIALE.</a:t>
            </a:r>
          </a:p>
          <a:p>
            <a:pPr algn="just" defTabSz="914400" eaLnBrk="0" fontAlgn="base">
              <a:lnSpc>
                <a:spcPct val="120000"/>
              </a:lnSpc>
              <a:spcBef>
                <a:spcPct val="0"/>
              </a:spcBef>
              <a:spcAft>
                <a:spcPts val="1200"/>
              </a:spcAft>
            </a:pPr>
            <a:endParaRPr lang="it-IT" sz="2800" b="1" dirty="0"/>
          </a:p>
          <a:p>
            <a:pPr algn="just" defTabSz="914400" eaLnBrk="0" fontAlgn="base">
              <a:lnSpc>
                <a:spcPct val="120000"/>
              </a:lnSpc>
              <a:spcBef>
                <a:spcPct val="0"/>
              </a:spcBef>
              <a:spcAft>
                <a:spcPts val="1200"/>
              </a:spcAft>
            </a:pPr>
            <a:r>
              <a:rPr lang="it-IT" sz="2800" b="1" dirty="0">
                <a:solidFill>
                  <a:srgbClr val="0070C0"/>
                </a:solidFill>
              </a:rPr>
              <a:t>CHIAVE DI LETTURA S3</a:t>
            </a:r>
            <a:r>
              <a:rPr lang="it-IT" sz="2800" b="1" dirty="0"/>
              <a:t>: </a:t>
            </a:r>
            <a:r>
              <a:rPr lang="it-IT" sz="2800" b="1" dirty="0">
                <a:solidFill>
                  <a:srgbClr val="C00000"/>
                </a:solidFill>
              </a:rPr>
              <a:t>RAPIDI MUTAMENTI DEL BENESSERE </a:t>
            </a:r>
            <a:r>
              <a:rPr lang="it-IT" sz="2800" b="1" dirty="0"/>
              <a:t>SOGGETTIVO E DEL SENTIMENTO DI SODDISFAZIONE, OLTRE A RIVELARE MUTAMENTI NELLA CONDIZIONE ECONOMICA E NELLA PERCEZIONE DELLE OPPORTUNITÀ PERSONALI REALMENTE CONSEGUIBILI, COMPORTANO </a:t>
            </a:r>
            <a:r>
              <a:rPr lang="it-IT" sz="2800" b="1" dirty="0">
                <a:solidFill>
                  <a:srgbClr val="C00000"/>
                </a:solidFill>
              </a:rPr>
              <a:t>L’ESPOSIZIONE ALL’ANOMIA E ALLA DEVIANZA</a:t>
            </a:r>
            <a:r>
              <a:rPr lang="it-IT" sz="2800" b="1" dirty="0"/>
              <a:t>.</a:t>
            </a:r>
          </a:p>
          <a:p>
            <a:pPr algn="just" defTabSz="914400" eaLnBrk="0" fontAlgn="base">
              <a:lnSpc>
                <a:spcPct val="120000"/>
              </a:lnSpc>
              <a:spcBef>
                <a:spcPct val="0"/>
              </a:spcBef>
              <a:spcAft>
                <a:spcPts val="1200"/>
              </a:spcAft>
            </a:pPr>
            <a:endParaRPr lang="it-IT" sz="2800" b="1" dirty="0"/>
          </a:p>
          <a:p>
            <a:pPr algn="just" defTabSz="914400" eaLnBrk="0" fontAlgn="base">
              <a:lnSpc>
                <a:spcPct val="120000"/>
              </a:lnSpc>
              <a:spcBef>
                <a:spcPct val="0"/>
              </a:spcBef>
              <a:spcAft>
                <a:spcPts val="1200"/>
              </a:spcAft>
            </a:pPr>
            <a:r>
              <a:rPr lang="it-IT" sz="2800" b="1" dirty="0">
                <a:solidFill>
                  <a:srgbClr val="0070C0"/>
                </a:solidFill>
              </a:rPr>
              <a:t>CHIAVE DI LETTURA S4</a:t>
            </a:r>
            <a:r>
              <a:rPr lang="it-IT" sz="2800" b="1" dirty="0"/>
              <a:t>: LA COESIONE SOCIALE ED ECONOMICA, COSÌ COME LA FIDUCIA NELLE VARIE COMPONENTI DELLA SOCIETÀ, LA PARTECIPAZIONE CIVILE E L’ISTRUZIONE, SONO EFFICACI FATTORI DI DIFESA RISPETTO ALLE DIVERSE FORME DI ILLEGALITÀ E DEVIANZA. </a:t>
            </a:r>
          </a:p>
        </p:txBody>
      </p:sp>
      <p:pic>
        <p:nvPicPr>
          <p:cNvPr id="4" name="Immagine 3">
            <a:extLst>
              <a:ext uri="{FF2B5EF4-FFF2-40B4-BE49-F238E27FC236}">
                <a16:creationId xmlns:a16="http://schemas.microsoft.com/office/drawing/2014/main" id="{745AD80F-C9DA-634B-B90E-9BB0B8EC587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246157309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8" name="CasellaDiTesto 7">
            <a:extLst>
              <a:ext uri="{FF2B5EF4-FFF2-40B4-BE49-F238E27FC236}">
                <a16:creationId xmlns:a16="http://schemas.microsoft.com/office/drawing/2014/main" id="{D1FA693D-DCE8-49B0-9C80-643E1DB17034}"/>
              </a:ext>
            </a:extLst>
          </p:cNvPr>
          <p:cNvSpPr txBox="1"/>
          <p:nvPr/>
        </p:nvSpPr>
        <p:spPr>
          <a:xfrm>
            <a:off x="850175" y="3524504"/>
            <a:ext cx="22374911" cy="18108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20000"/>
              </a:lnSpc>
              <a:spcAft>
                <a:spcPts val="600"/>
              </a:spcAft>
            </a:pPr>
            <a:r>
              <a:rPr lang="it-IT" sz="3200" dirty="0"/>
              <a:t>Nel 2021, a fronte di una importante crescita del totale dei reati (+10,7%), </a:t>
            </a:r>
            <a:r>
              <a:rPr lang="it-IT" sz="3200" b="1" dirty="0"/>
              <a:t>gli illeciti economici crescono in maniera ancor più intensa (+13,5%) e costituiscono il 23,2% del totale dei reati denunciati in Italia</a:t>
            </a:r>
            <a:r>
              <a:rPr lang="it-IT" sz="3200" dirty="0"/>
              <a:t> (13,8% nel 2014), evidenziando un crescita di quasi 10 punti percentuali nell’ultimo decennio. </a:t>
            </a:r>
          </a:p>
        </p:txBody>
      </p:sp>
      <p:pic>
        <p:nvPicPr>
          <p:cNvPr id="6" name="Immagine 5">
            <a:extLst>
              <a:ext uri="{FF2B5EF4-FFF2-40B4-BE49-F238E27FC236}">
                <a16:creationId xmlns:a16="http://schemas.microsoft.com/office/drawing/2014/main" id="{4EE42054-B72C-9CD0-E9ED-E190877EB63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
        <p:nvSpPr>
          <p:cNvPr id="4" name="Rettangolo 3">
            <a:extLst>
              <a:ext uri="{FF2B5EF4-FFF2-40B4-BE49-F238E27FC236}">
                <a16:creationId xmlns:a16="http://schemas.microsoft.com/office/drawing/2014/main" id="{5488866B-8A1C-3FBE-A46D-5DF4C87EB19C}"/>
              </a:ext>
            </a:extLst>
          </p:cNvPr>
          <p:cNvSpPr/>
          <p:nvPr/>
        </p:nvSpPr>
        <p:spPr>
          <a:xfrm>
            <a:off x="3409013" y="10187703"/>
            <a:ext cx="17641642" cy="532178"/>
          </a:xfrm>
          <a:prstGeom prst="rect">
            <a:avLst/>
          </a:prstGeom>
          <a:noFill/>
          <a:ln w="3175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t-IT"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Titolo">
            <a:extLst>
              <a:ext uri="{FF2B5EF4-FFF2-40B4-BE49-F238E27FC236}">
                <a16:creationId xmlns:a16="http://schemas.microsoft.com/office/drawing/2014/main" id="{0803388C-D89B-3B7D-9794-825E2ED94B7B}"/>
              </a:ext>
            </a:extLst>
          </p:cNvPr>
          <p:cNvSpPr txBox="1"/>
          <p:nvPr/>
        </p:nvSpPr>
        <p:spPr>
          <a:xfrm>
            <a:off x="507038" y="436764"/>
            <a:ext cx="22248688" cy="1302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r>
              <a:rPr lang="it-IT" dirty="0"/>
              <a:t>L’illegalità economica e la criminalità organizzata</a:t>
            </a:r>
          </a:p>
        </p:txBody>
      </p:sp>
      <p:sp>
        <p:nvSpPr>
          <p:cNvPr id="10" name="CasellaDiTesto 9">
            <a:extLst>
              <a:ext uri="{FF2B5EF4-FFF2-40B4-BE49-F238E27FC236}">
                <a16:creationId xmlns:a16="http://schemas.microsoft.com/office/drawing/2014/main" id="{027B65DA-8925-471B-FF8B-2D0079929128}"/>
              </a:ext>
            </a:extLst>
          </p:cNvPr>
          <p:cNvSpPr txBox="1"/>
          <p:nvPr/>
        </p:nvSpPr>
        <p:spPr>
          <a:xfrm>
            <a:off x="771989" y="2105590"/>
            <a:ext cx="22607466" cy="1478418"/>
          </a:xfrm>
          <a:prstGeom prst="rect">
            <a:avLst/>
          </a:prstGeom>
          <a:noFill/>
        </p:spPr>
        <p:txBody>
          <a:bodyPr wrap="square" rtlCol="0">
            <a:spAutoFit/>
          </a:bodyPr>
          <a:lstStyle/>
          <a:p>
            <a:pPr algn="just" defTabSz="914400" eaLnBrk="0" fontAlgn="base">
              <a:lnSpc>
                <a:spcPct val="150000"/>
              </a:lnSpc>
              <a:spcBef>
                <a:spcPct val="0"/>
              </a:spcBef>
              <a:spcAft>
                <a:spcPct val="0"/>
              </a:spcAft>
            </a:pPr>
            <a:endParaRPr lang="it-IT" sz="3200" dirty="0"/>
          </a:p>
          <a:p>
            <a:pPr algn="just" defTabSz="914400" eaLnBrk="0" fontAlgn="base">
              <a:lnSpc>
                <a:spcPct val="150000"/>
              </a:lnSpc>
              <a:spcBef>
                <a:spcPct val="0"/>
              </a:spcBef>
              <a:spcAft>
                <a:spcPct val="0"/>
              </a:spcAft>
            </a:pPr>
            <a:endParaRPr lang="it-IT" sz="3200" dirty="0"/>
          </a:p>
        </p:txBody>
      </p:sp>
      <p:sp>
        <p:nvSpPr>
          <p:cNvPr id="11" name="CasellaDiTesto 10">
            <a:extLst>
              <a:ext uri="{FF2B5EF4-FFF2-40B4-BE49-F238E27FC236}">
                <a16:creationId xmlns:a16="http://schemas.microsoft.com/office/drawing/2014/main" id="{99663F28-938F-2736-AFCD-99B842C84C3A}"/>
              </a:ext>
            </a:extLst>
          </p:cNvPr>
          <p:cNvSpPr txBox="1"/>
          <p:nvPr/>
        </p:nvSpPr>
        <p:spPr>
          <a:xfrm>
            <a:off x="850175" y="1764484"/>
            <a:ext cx="22956077" cy="13336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100000"/>
              </a:lnSpc>
              <a:spcBef>
                <a:spcPts val="0"/>
              </a:spcBef>
              <a:spcAft>
                <a:spcPts val="0"/>
              </a:spcAft>
              <a:buClrTx/>
              <a:buSzTx/>
              <a:buFontTx/>
              <a:buNone/>
              <a:tabLst/>
            </a:pPr>
            <a:r>
              <a:rPr kumimoji="0" lang="it-IT" sz="4000" i="0" u="none" strike="noStrike" cap="none" spc="0" normalizeH="0" baseline="0" dirty="0">
                <a:ln>
                  <a:noFill/>
                </a:ln>
                <a:solidFill>
                  <a:srgbClr val="5E5E5E"/>
                </a:solidFill>
                <a:effectLst/>
                <a:uFillTx/>
                <a:latin typeface="+mn-lt"/>
                <a:ea typeface="+mn-ea"/>
                <a:cs typeface="+mn-cs"/>
                <a:sym typeface="Helvetica Neue"/>
              </a:rPr>
              <a:t>L’illegalità economica è legata agli </a:t>
            </a:r>
            <a:r>
              <a:rPr kumimoji="0" lang="it-IT" sz="4000" b="1" i="0" u="none" strike="noStrike" cap="none" spc="0" normalizeH="0" baseline="0" dirty="0">
                <a:ln>
                  <a:noFill/>
                </a:ln>
                <a:solidFill>
                  <a:srgbClr val="5E5E5E"/>
                </a:solidFill>
                <a:effectLst/>
                <a:uFillTx/>
                <a:latin typeface="+mn-lt"/>
                <a:ea typeface="+mn-ea"/>
                <a:cs typeface="+mn-cs"/>
                <a:sym typeface="Helvetica Neue"/>
              </a:rPr>
              <a:t>illeciti in grado di alterare i comportamenti economici delle imprese e dei territori e di modificare i meccanismi di mercato</a:t>
            </a:r>
            <a:r>
              <a:rPr kumimoji="0" lang="it-IT" sz="4000" i="0" u="none" strike="noStrike" cap="none" spc="0" normalizeH="0" baseline="0" dirty="0">
                <a:ln>
                  <a:noFill/>
                </a:ln>
                <a:solidFill>
                  <a:srgbClr val="5E5E5E"/>
                </a:solidFill>
                <a:effectLst/>
                <a:uFillTx/>
                <a:latin typeface="+mn-lt"/>
                <a:ea typeface="+mn-ea"/>
                <a:cs typeface="+mn-cs"/>
                <a:sym typeface="Helvetica Neue"/>
              </a:rPr>
              <a:t>. </a:t>
            </a:r>
          </a:p>
        </p:txBody>
      </p:sp>
      <p:pic>
        <p:nvPicPr>
          <p:cNvPr id="12" name="Immagine 11">
            <a:extLst>
              <a:ext uri="{FF2B5EF4-FFF2-40B4-BE49-F238E27FC236}">
                <a16:creationId xmlns:a16="http://schemas.microsoft.com/office/drawing/2014/main" id="{887E6462-B94B-9661-2F00-9F11AD51D622}"/>
              </a:ext>
            </a:extLst>
          </p:cNvPr>
          <p:cNvPicPr>
            <a:picLocks noChangeAspect="1"/>
          </p:cNvPicPr>
          <p:nvPr/>
        </p:nvPicPr>
        <p:blipFill>
          <a:blip r:embed="rId3"/>
          <a:stretch>
            <a:fillRect/>
          </a:stretch>
        </p:blipFill>
        <p:spPr>
          <a:xfrm>
            <a:off x="3708858" y="5647780"/>
            <a:ext cx="16733728" cy="5589518"/>
          </a:xfrm>
          <a:prstGeom prst="rect">
            <a:avLst/>
          </a:prstGeom>
        </p:spPr>
      </p:pic>
    </p:spTree>
    <p:extLst>
      <p:ext uri="{BB962C8B-B14F-4D97-AF65-F5344CB8AC3E}">
        <p14:creationId xmlns:p14="http://schemas.microsoft.com/office/powerpoint/2010/main" val="379999116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781781" y="154134"/>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Le chiavi di lettura sull’illegalità</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11" name="CasellaDiTesto 10">
            <a:extLst>
              <a:ext uri="{FF2B5EF4-FFF2-40B4-BE49-F238E27FC236}">
                <a16:creationId xmlns:a16="http://schemas.microsoft.com/office/drawing/2014/main" id="{90FA27C7-A4C9-4EB2-8ADD-64C15E01FE47}"/>
              </a:ext>
            </a:extLst>
          </p:cNvPr>
          <p:cNvSpPr txBox="1"/>
          <p:nvPr/>
        </p:nvSpPr>
        <p:spPr>
          <a:xfrm>
            <a:off x="781781" y="1826706"/>
            <a:ext cx="22820436" cy="94581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30000"/>
              </a:lnSpc>
              <a:spcAft>
                <a:spcPts val="600"/>
              </a:spcAft>
            </a:pPr>
            <a:r>
              <a:rPr lang="it-IT" sz="2800" b="1" dirty="0">
                <a:solidFill>
                  <a:srgbClr val="0070C0"/>
                </a:solidFill>
              </a:rPr>
              <a:t>CHIAVE DI LETTURA C1</a:t>
            </a:r>
            <a:r>
              <a:rPr lang="it-IT" sz="2800" b="1" dirty="0"/>
              <a:t>: L’ILLEGALITÀ SI CORRELA (DEBOLMENTE) POSITIVAMENTE O NEGATIVAMENTE, DIRETTAMENTE O INDIRETTAMENTE, CON LA DINAMICA DELLA PRODUZIONE DI RICCHEZZA. NUMEROSI FATTORI TERRITORIALI POSSONO CORRELARSI, CORALMENTE O ALTERNATIVAMENTE, CON DIVERSE FORME DI ILLEGALITÀ.</a:t>
            </a:r>
          </a:p>
          <a:p>
            <a:pPr algn="just">
              <a:lnSpc>
                <a:spcPct val="130000"/>
              </a:lnSpc>
              <a:spcAft>
                <a:spcPts val="600"/>
              </a:spcAft>
            </a:pPr>
            <a:endParaRPr lang="it-IT" sz="2800" b="1" dirty="0"/>
          </a:p>
          <a:p>
            <a:pPr algn="just">
              <a:lnSpc>
                <a:spcPct val="130000"/>
              </a:lnSpc>
              <a:spcAft>
                <a:spcPts val="600"/>
              </a:spcAft>
            </a:pPr>
            <a:r>
              <a:rPr lang="it-IT" sz="2800" b="1" dirty="0">
                <a:solidFill>
                  <a:srgbClr val="0070C0"/>
                </a:solidFill>
              </a:rPr>
              <a:t>CHIAVE DI LETTURA C2</a:t>
            </a:r>
            <a:r>
              <a:rPr lang="it-IT" sz="2800" b="1" dirty="0"/>
              <a:t>: L’ILLEGALITÀ, ESSENDO UN FENOMENO SOCIALE, SEGUE L’EVOLUZIONE DELLA SOCIETÀ E DELL’ECONOMIA E SI CARATTERIZZA IN RELAZIONE AL </a:t>
            </a:r>
            <a:r>
              <a:rPr lang="it-IT" sz="2800" b="1" dirty="0">
                <a:solidFill>
                  <a:srgbClr val="C00000"/>
                </a:solidFill>
              </a:rPr>
              <a:t>MODELLO DI SVILUPPO DEL TERRITORIO</a:t>
            </a:r>
            <a:r>
              <a:rPr lang="it-IT" sz="2800" b="1" dirty="0"/>
              <a:t>. </a:t>
            </a:r>
          </a:p>
          <a:p>
            <a:pPr algn="just">
              <a:lnSpc>
                <a:spcPct val="130000"/>
              </a:lnSpc>
              <a:spcAft>
                <a:spcPts val="600"/>
              </a:spcAft>
            </a:pPr>
            <a:endParaRPr lang="it-IT" sz="2800" b="1" dirty="0"/>
          </a:p>
          <a:p>
            <a:pPr algn="just">
              <a:lnSpc>
                <a:spcPct val="130000"/>
              </a:lnSpc>
              <a:spcAft>
                <a:spcPts val="600"/>
              </a:spcAft>
            </a:pPr>
            <a:r>
              <a:rPr lang="it-IT" sz="2800" b="1" dirty="0">
                <a:solidFill>
                  <a:srgbClr val="0070C0"/>
                </a:solidFill>
              </a:rPr>
              <a:t>CHIAVE DI LETTURA C3</a:t>
            </a:r>
            <a:r>
              <a:rPr lang="it-IT" sz="2800" b="1" dirty="0"/>
              <a:t>: LE INTERAZIONI DEI REATI DI CRIMINALITÀ ORGANIZZATA CON I MODELLI DI SVILUPPO PRODUTTIVO POSSONO ESSERE RICONDOTTE ALLA PRESENZA DI </a:t>
            </a:r>
            <a:r>
              <a:rPr lang="it-IT" sz="2800" b="1" dirty="0">
                <a:solidFill>
                  <a:srgbClr val="C00000"/>
                </a:solidFill>
              </a:rPr>
              <a:t>SETTORI TRADIZIONALI </a:t>
            </a:r>
            <a:r>
              <a:rPr lang="it-IT" sz="2800" b="1" dirty="0"/>
              <a:t>(ES. COSTRUZIONI, AGRICOLTURA, SERVIZI ALLE FAMIGLIE ED ALLE IMPRESE DI TIPO NON AVANZATO); SPESSO SI TRATTA DI ECONOMIE MARITTIME CON PORTI E SETTORI TURISTICI POCO INTERNAZIONALIZZATI. MA DA ALCUNI ANNI SI ASSISTE AD UN </a:t>
            </a:r>
            <a:r>
              <a:rPr lang="it-IT" sz="2800" b="1" dirty="0">
                <a:solidFill>
                  <a:srgbClr val="C00000"/>
                </a:solidFill>
              </a:rPr>
              <a:t>CAMBIAMENTO SIGNIFICATIVO</a:t>
            </a:r>
            <a:r>
              <a:rPr lang="it-IT" sz="2800" b="1" dirty="0"/>
              <a:t>.</a:t>
            </a:r>
          </a:p>
          <a:p>
            <a:pPr algn="just">
              <a:lnSpc>
                <a:spcPct val="130000"/>
              </a:lnSpc>
              <a:spcAft>
                <a:spcPts val="600"/>
              </a:spcAft>
            </a:pPr>
            <a:endParaRPr lang="it-IT" sz="2800" b="1" dirty="0"/>
          </a:p>
          <a:p>
            <a:pPr algn="just">
              <a:lnSpc>
                <a:spcPct val="130000"/>
              </a:lnSpc>
              <a:spcAft>
                <a:spcPts val="600"/>
              </a:spcAft>
            </a:pPr>
            <a:r>
              <a:rPr lang="it-IT" sz="2800" b="1" dirty="0">
                <a:solidFill>
                  <a:srgbClr val="0070C0"/>
                </a:solidFill>
              </a:rPr>
              <a:t>CHIAVE DI LETTURA C4</a:t>
            </a:r>
            <a:r>
              <a:rPr lang="it-IT" sz="2800" b="1" dirty="0"/>
              <a:t>: LA PRESENZA DI IMPORTANTI BACINI DEMOGRAFICI, SPECIE SE CARATTERIZZATI DA </a:t>
            </a:r>
            <a:r>
              <a:rPr lang="it-IT" sz="2800" b="1" dirty="0">
                <a:solidFill>
                  <a:srgbClr val="C00000"/>
                </a:solidFill>
              </a:rPr>
              <a:t>DIVARI DI BENESSERE E REDDITO IN SPAZI RELATIVAMENTE CONTENUTI</a:t>
            </a:r>
            <a:r>
              <a:rPr lang="it-IT" sz="2800" b="1" dirty="0"/>
              <a:t>, CATALIZZANO GLI INTERESSI DELLA CRIMINALITÀ ORGANIZZATA CHE, PER LE PROPRIE ATTIVITÀ LEGALI E ILLEGALI, SFRUTTANO LE INFRASTRUTTURE (PER LO PIÙ VIARIE, PORTUALI E TURISTICHE).</a:t>
            </a:r>
          </a:p>
        </p:txBody>
      </p:sp>
      <p:pic>
        <p:nvPicPr>
          <p:cNvPr id="4" name="Immagine 3">
            <a:extLst>
              <a:ext uri="{FF2B5EF4-FFF2-40B4-BE49-F238E27FC236}">
                <a16:creationId xmlns:a16="http://schemas.microsoft.com/office/drawing/2014/main" id="{24ADF7AD-CC67-AEAB-7ECC-136CB0258CD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61741138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2" name="Rettangolo 1">
            <a:extLst>
              <a:ext uri="{FF2B5EF4-FFF2-40B4-BE49-F238E27FC236}">
                <a16:creationId xmlns:a16="http://schemas.microsoft.com/office/drawing/2014/main" id="{1F79A031-6DF5-9EA3-0D3C-D5EA0C72A2C7}"/>
              </a:ext>
            </a:extLst>
          </p:cNvPr>
          <p:cNvSpPr/>
          <p:nvPr/>
        </p:nvSpPr>
        <p:spPr>
          <a:xfrm>
            <a:off x="1334170" y="3841051"/>
            <a:ext cx="6455019" cy="6370975"/>
          </a:xfrm>
          <a:prstGeom prst="rect">
            <a:avLst/>
          </a:prstGeom>
          <a:ln>
            <a:solidFill>
              <a:srgbClr val="0070C0"/>
            </a:solidFill>
          </a:ln>
        </p:spPr>
        <p:txBody>
          <a:bodyPr wrap="square">
            <a:spAutoFit/>
          </a:bodyPr>
          <a:lstStyle/>
          <a:p>
            <a:endParaRPr lang="it-IT" sz="1600" b="1" dirty="0">
              <a:solidFill>
                <a:schemeClr val="accent5">
                  <a:lumMod val="75000"/>
                </a:schemeClr>
              </a:solidFill>
            </a:endParaRPr>
          </a:p>
          <a:p>
            <a:pPr algn="l"/>
            <a:r>
              <a:rPr lang="it-IT" sz="4000" b="1" dirty="0">
                <a:solidFill>
                  <a:srgbClr val="0070C0"/>
                </a:solidFill>
              </a:rPr>
              <a:t>Le fasi del progetto</a:t>
            </a:r>
            <a:r>
              <a:rPr lang="it-IT" sz="4000" b="1" dirty="0">
                <a:solidFill>
                  <a:srgbClr val="002060"/>
                </a:solidFill>
              </a:rPr>
              <a:t>:</a:t>
            </a:r>
          </a:p>
          <a:p>
            <a:pPr algn="l"/>
            <a:endParaRPr lang="it-IT" sz="4000" b="1" dirty="0">
              <a:solidFill>
                <a:srgbClr val="002060"/>
              </a:solidFill>
            </a:endParaRPr>
          </a:p>
          <a:p>
            <a:pPr marL="571500" indent="-571500" algn="l">
              <a:buFont typeface="Arial" panose="020B0604020202020204" pitchFamily="34" charset="0"/>
              <a:buChar char="•"/>
            </a:pPr>
            <a:r>
              <a:rPr lang="it-IT" sz="4000" b="1" dirty="0">
                <a:solidFill>
                  <a:srgbClr val="002060"/>
                </a:solidFill>
              </a:rPr>
              <a:t>Sensibilizzazione</a:t>
            </a:r>
          </a:p>
          <a:p>
            <a:pPr marL="457200" indent="-457200" algn="l">
              <a:buFont typeface="Arial" panose="020B0604020202020204" pitchFamily="34" charset="0"/>
              <a:buChar char="•"/>
            </a:pPr>
            <a:endParaRPr lang="it-IT" sz="4000" b="1" dirty="0">
              <a:solidFill>
                <a:srgbClr val="002060"/>
              </a:solidFill>
            </a:endParaRPr>
          </a:p>
          <a:p>
            <a:pPr marL="571500" indent="-571500" algn="l">
              <a:buFont typeface="Arial" panose="020B0604020202020204" pitchFamily="34" charset="0"/>
              <a:buChar char="•"/>
            </a:pPr>
            <a:r>
              <a:rPr lang="it-IT" sz="4000" b="1" dirty="0">
                <a:solidFill>
                  <a:srgbClr val="002060"/>
                </a:solidFill>
              </a:rPr>
              <a:t>Formazione di base</a:t>
            </a:r>
          </a:p>
          <a:p>
            <a:pPr marL="457200" indent="-457200" algn="l">
              <a:buFont typeface="Arial" panose="020B0604020202020204" pitchFamily="34" charset="0"/>
              <a:buChar char="•"/>
            </a:pPr>
            <a:endParaRPr lang="it-IT" sz="4000" b="1" dirty="0">
              <a:solidFill>
                <a:srgbClr val="002060"/>
              </a:solidFill>
            </a:endParaRPr>
          </a:p>
          <a:p>
            <a:pPr marL="571500" indent="-571500" algn="l">
              <a:buFont typeface="Arial" panose="020B0604020202020204" pitchFamily="34" charset="0"/>
              <a:buChar char="•"/>
            </a:pPr>
            <a:r>
              <a:rPr lang="it-IT" sz="4000" b="1" dirty="0">
                <a:solidFill>
                  <a:srgbClr val="002060"/>
                </a:solidFill>
              </a:rPr>
              <a:t>Approfondimenti</a:t>
            </a:r>
          </a:p>
          <a:p>
            <a:pPr marL="457200" indent="-457200" algn="l">
              <a:buFont typeface="Arial" panose="020B0604020202020204" pitchFamily="34" charset="0"/>
              <a:buChar char="•"/>
            </a:pPr>
            <a:endParaRPr lang="it-IT" sz="4000" b="1" dirty="0">
              <a:solidFill>
                <a:srgbClr val="002060"/>
              </a:solidFill>
            </a:endParaRPr>
          </a:p>
          <a:p>
            <a:pPr marL="571500" indent="-571500" algn="l">
              <a:buFont typeface="Arial" panose="020B0604020202020204" pitchFamily="34" charset="0"/>
              <a:buChar char="•"/>
            </a:pPr>
            <a:r>
              <a:rPr lang="it-IT" sz="4000" b="1" dirty="0">
                <a:solidFill>
                  <a:srgbClr val="002060"/>
                </a:solidFill>
              </a:rPr>
              <a:t>Animazione</a:t>
            </a:r>
          </a:p>
          <a:p>
            <a:endParaRPr lang="it-IT" sz="3200" dirty="0">
              <a:solidFill>
                <a:srgbClr val="002060"/>
              </a:solidFill>
            </a:endParaRPr>
          </a:p>
        </p:txBody>
      </p:sp>
      <p:pic>
        <p:nvPicPr>
          <p:cNvPr id="4" name="Immagine 3">
            <a:extLst>
              <a:ext uri="{FF2B5EF4-FFF2-40B4-BE49-F238E27FC236}">
                <a16:creationId xmlns:a16="http://schemas.microsoft.com/office/drawing/2014/main" id="{E6EF04B9-87B1-8B6E-2DED-53450B67218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
        <p:nvSpPr>
          <p:cNvPr id="6" name="Titolo">
            <a:extLst>
              <a:ext uri="{FF2B5EF4-FFF2-40B4-BE49-F238E27FC236}">
                <a16:creationId xmlns:a16="http://schemas.microsoft.com/office/drawing/2014/main" id="{8D7B38D8-CC81-9CA0-64B7-30A9073BF8B5}"/>
              </a:ext>
            </a:extLst>
          </p:cNvPr>
          <p:cNvSpPr txBox="1"/>
          <p:nvPr/>
        </p:nvSpPr>
        <p:spPr>
          <a:xfrm>
            <a:off x="524446" y="430043"/>
            <a:ext cx="23335106"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Gli argomenti trattati</a:t>
            </a:r>
          </a:p>
        </p:txBody>
      </p:sp>
      <p:pic>
        <p:nvPicPr>
          <p:cNvPr id="17" name="Immagine 16">
            <a:extLst>
              <a:ext uri="{FF2B5EF4-FFF2-40B4-BE49-F238E27FC236}">
                <a16:creationId xmlns:a16="http://schemas.microsoft.com/office/drawing/2014/main" id="{537C7980-EDBB-98E7-A70A-0879547DE363}"/>
              </a:ext>
            </a:extLst>
          </p:cNvPr>
          <p:cNvPicPr>
            <a:picLocks noChangeAspect="1"/>
          </p:cNvPicPr>
          <p:nvPr/>
        </p:nvPicPr>
        <p:blipFill>
          <a:blip r:embed="rId3"/>
          <a:stretch>
            <a:fillRect/>
          </a:stretch>
        </p:blipFill>
        <p:spPr>
          <a:xfrm>
            <a:off x="8118815" y="1372202"/>
            <a:ext cx="16788672" cy="9329665"/>
          </a:xfrm>
          <a:prstGeom prst="rect">
            <a:avLst/>
          </a:prstGeom>
        </p:spPr>
      </p:pic>
    </p:spTree>
    <p:extLst>
      <p:ext uri="{BB962C8B-B14F-4D97-AF65-F5344CB8AC3E}">
        <p14:creationId xmlns:p14="http://schemas.microsoft.com/office/powerpoint/2010/main" val="192877570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667263" y="296088"/>
            <a:ext cx="22248688" cy="13029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Le correlazioni tra illegalità e territorio</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7" name="CasellaDiTesto 6">
            <a:extLst>
              <a:ext uri="{FF2B5EF4-FFF2-40B4-BE49-F238E27FC236}">
                <a16:creationId xmlns:a16="http://schemas.microsoft.com/office/drawing/2014/main" id="{53EB4BEB-A16A-42F0-B15C-B028A8CDF885}"/>
              </a:ext>
            </a:extLst>
          </p:cNvPr>
          <p:cNvSpPr txBox="1"/>
          <p:nvPr/>
        </p:nvSpPr>
        <p:spPr>
          <a:xfrm>
            <a:off x="667263" y="1754652"/>
            <a:ext cx="22248688" cy="92332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r>
              <a:rPr lang="it-IT" sz="3600" dirty="0"/>
              <a:t>Come ogni altro fenomeno economico, la criminalità economica e organizzata evolve e si sviluppa in relazione a determinate fenomenologie sociali e si concentra rispetto ad alcuni fattori territoriali. Di seguito un breve elenco non esaustivo di </a:t>
            </a:r>
            <a:r>
              <a:rPr lang="it-IT" sz="3600" b="1" dirty="0"/>
              <a:t>fattori attrattivi delle attività legate alla criminalità organizzata</a:t>
            </a:r>
            <a:r>
              <a:rPr lang="it-IT" sz="3600" dirty="0"/>
              <a:t>:</a:t>
            </a:r>
          </a:p>
          <a:p>
            <a:pPr marL="342900" indent="-342900" algn="just">
              <a:lnSpc>
                <a:spcPct val="150000"/>
              </a:lnSpc>
              <a:buFont typeface="Courier New" panose="02070309020205020404" pitchFamily="49" charset="0"/>
              <a:buChar char="o"/>
            </a:pPr>
            <a:r>
              <a:rPr lang="it-IT" sz="3600" b="1" dirty="0"/>
              <a:t>la contiguità territoriale (o prossimità infrastrutturale);</a:t>
            </a:r>
          </a:p>
          <a:p>
            <a:pPr marL="342900" indent="-342900" algn="just">
              <a:lnSpc>
                <a:spcPct val="150000"/>
              </a:lnSpc>
              <a:buFont typeface="Courier New" panose="02070309020205020404" pitchFamily="49" charset="0"/>
              <a:buChar char="o"/>
            </a:pPr>
            <a:r>
              <a:rPr lang="it-IT" sz="3600" b="1" dirty="0"/>
              <a:t>la presenza di aree metropolitane (il ruolo delle città);</a:t>
            </a:r>
          </a:p>
          <a:p>
            <a:pPr marL="342900" indent="-342900" algn="just">
              <a:lnSpc>
                <a:spcPct val="150000"/>
              </a:lnSpc>
              <a:buFont typeface="Courier New" panose="02070309020205020404" pitchFamily="49" charset="0"/>
              <a:buChar char="o"/>
            </a:pPr>
            <a:r>
              <a:rPr lang="it-IT" sz="3600" b="1" dirty="0"/>
              <a:t>la presenza di importanti strutture portuali;</a:t>
            </a:r>
          </a:p>
          <a:p>
            <a:pPr marL="342900" indent="-342900" algn="just">
              <a:lnSpc>
                <a:spcPct val="150000"/>
              </a:lnSpc>
              <a:buFont typeface="Courier New" panose="02070309020205020404" pitchFamily="49" charset="0"/>
              <a:buChar char="o"/>
            </a:pPr>
            <a:r>
              <a:rPr lang="it-IT" sz="3600" b="1" dirty="0"/>
              <a:t>le province a forte specializzazione turistica;</a:t>
            </a:r>
          </a:p>
          <a:p>
            <a:pPr marL="342900" indent="-342900" algn="just">
              <a:lnSpc>
                <a:spcPct val="150000"/>
              </a:lnSpc>
              <a:buFont typeface="Courier New" panose="02070309020205020404" pitchFamily="49" charset="0"/>
              <a:buChar char="o"/>
            </a:pPr>
            <a:r>
              <a:rPr lang="it-IT" sz="3600" b="1" dirty="0"/>
              <a:t>……</a:t>
            </a:r>
          </a:p>
          <a:p>
            <a:pPr algn="just"/>
            <a:endParaRPr lang="it-IT" sz="3600" dirty="0"/>
          </a:p>
          <a:p>
            <a:pPr algn="just"/>
            <a:r>
              <a:rPr lang="it-IT" sz="3600" dirty="0"/>
              <a:t>Rispetto a tali fattori, la nostra penisola presenta diverse </a:t>
            </a:r>
            <a:r>
              <a:rPr lang="it-IT" sz="3600" b="1" dirty="0"/>
              <a:t>direttrici di espansione dell’illegalità economica.</a:t>
            </a:r>
          </a:p>
          <a:p>
            <a:pPr algn="just"/>
            <a:endParaRPr lang="it-IT" sz="3600" b="1" dirty="0"/>
          </a:p>
          <a:p>
            <a:pPr algn="just"/>
            <a:r>
              <a:rPr lang="it-IT" sz="3600" dirty="0"/>
              <a:t>Per corroborare il quadro concettuale, è stata curata </a:t>
            </a:r>
            <a:r>
              <a:rPr lang="it-IT" sz="3600" b="1" dirty="0"/>
              <a:t>una </a:t>
            </a:r>
            <a:r>
              <a:rPr lang="it-IT" sz="3600" b="1" dirty="0">
                <a:solidFill>
                  <a:srgbClr val="C00000"/>
                </a:solidFill>
              </a:rPr>
              <a:t>analisi delle correlazioni </a:t>
            </a:r>
            <a:r>
              <a:rPr lang="it-IT" sz="3600" b="1" dirty="0"/>
              <a:t>tra gli oltre 40 indicatori di illegalità elaborati per l’analisi di contesto esterno ed oltre 240 variabili </a:t>
            </a:r>
            <a:r>
              <a:rPr lang="it-IT" sz="3600" dirty="0"/>
              <a:t>desunte dalle pubblicazioni Istat del </a:t>
            </a:r>
            <a:r>
              <a:rPr lang="it-IT" sz="3600" dirty="0" err="1"/>
              <a:t>Bes</a:t>
            </a:r>
            <a:r>
              <a:rPr lang="it-IT" sz="3600" dirty="0"/>
              <a:t> (Benessere Equo e Solidale) e delle Statistiche per le politiche di sviluppo. </a:t>
            </a:r>
          </a:p>
        </p:txBody>
      </p:sp>
      <p:pic>
        <p:nvPicPr>
          <p:cNvPr id="4" name="Immagine 3">
            <a:extLst>
              <a:ext uri="{FF2B5EF4-FFF2-40B4-BE49-F238E27FC236}">
                <a16:creationId xmlns:a16="http://schemas.microsoft.com/office/drawing/2014/main" id="{5653A2DD-7930-919D-0596-329233796BB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173001742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581210" y="301009"/>
            <a:ext cx="11610789"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sz="6000" dirty="0"/>
              <a:t>La criminalità organizzata</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8" name="CasellaDiTesto 7">
            <a:extLst>
              <a:ext uri="{FF2B5EF4-FFF2-40B4-BE49-F238E27FC236}">
                <a16:creationId xmlns:a16="http://schemas.microsoft.com/office/drawing/2014/main" id="{0A9DE1B0-972A-45A9-9BCA-6E760A64A706}"/>
              </a:ext>
            </a:extLst>
          </p:cNvPr>
          <p:cNvSpPr txBox="1"/>
          <p:nvPr/>
        </p:nvSpPr>
        <p:spPr>
          <a:xfrm>
            <a:off x="18391140" y="11810096"/>
            <a:ext cx="571500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1600" b="0" i="1" u="none" strike="noStrike" cap="none" spc="0" normalizeH="0" baseline="0" dirty="0">
                <a:ln>
                  <a:noFill/>
                </a:ln>
                <a:solidFill>
                  <a:srgbClr val="5E5E5E"/>
                </a:solidFill>
                <a:effectLst/>
                <a:uFillTx/>
                <a:latin typeface="+mn-lt"/>
                <a:ea typeface="+mn-ea"/>
                <a:cs typeface="+mn-cs"/>
                <a:sym typeface="Helvetica Neue"/>
              </a:rPr>
              <a:t>Fonte: elaborazioni Centro Studi </a:t>
            </a:r>
            <a:r>
              <a:rPr lang="it-IT" sz="1600" i="1" dirty="0"/>
              <a:t>T</a:t>
            </a:r>
            <a:r>
              <a:rPr kumimoji="0" lang="it-IT" sz="1600" b="0" i="1" u="none" strike="noStrike" cap="none" spc="0" normalizeH="0" baseline="0" dirty="0">
                <a:ln>
                  <a:noFill/>
                </a:ln>
                <a:solidFill>
                  <a:srgbClr val="5E5E5E"/>
                </a:solidFill>
                <a:effectLst/>
                <a:uFillTx/>
                <a:latin typeface="+mn-lt"/>
                <a:ea typeface="+mn-ea"/>
                <a:cs typeface="+mn-cs"/>
                <a:sym typeface="Helvetica Neue"/>
              </a:rPr>
              <a:t>agliacarne su dati Istat</a:t>
            </a:r>
          </a:p>
        </p:txBody>
      </p:sp>
      <p:pic>
        <p:nvPicPr>
          <p:cNvPr id="5" name="Immagine 4">
            <a:extLst>
              <a:ext uri="{FF2B5EF4-FFF2-40B4-BE49-F238E27FC236}">
                <a16:creationId xmlns:a16="http://schemas.microsoft.com/office/drawing/2014/main" id="{02F25DCA-1F33-53CD-F551-7CA9D70FE10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pic>
        <p:nvPicPr>
          <p:cNvPr id="12" name="Immagine 11" descr="Immagine che contiene mappa&#10;&#10;Descrizione generata automaticamente">
            <a:extLst>
              <a:ext uri="{FF2B5EF4-FFF2-40B4-BE49-F238E27FC236}">
                <a16:creationId xmlns:a16="http://schemas.microsoft.com/office/drawing/2014/main" id="{063E95F0-0C33-2A13-80B8-72BF64A6B074}"/>
              </a:ext>
            </a:extLst>
          </p:cNvPr>
          <p:cNvPicPr>
            <a:picLocks noChangeAspect="1"/>
          </p:cNvPicPr>
          <p:nvPr/>
        </p:nvPicPr>
        <p:blipFill rotWithShape="1">
          <a:blip r:embed="rId4">
            <a:extLst>
              <a:ext uri="{28A0092B-C50C-407E-A947-70E740481C1C}">
                <a14:useLocalDpi xmlns:a14="http://schemas.microsoft.com/office/drawing/2010/main" val="0"/>
              </a:ext>
            </a:extLst>
          </a:blip>
          <a:srcRect l="18010" r="6254" b="11565"/>
          <a:stretch/>
        </p:blipFill>
        <p:spPr>
          <a:xfrm>
            <a:off x="581210" y="1616526"/>
            <a:ext cx="9079957" cy="8155736"/>
          </a:xfrm>
          <a:prstGeom prst="rect">
            <a:avLst/>
          </a:prstGeom>
        </p:spPr>
      </p:pic>
      <p:pic>
        <p:nvPicPr>
          <p:cNvPr id="15" name="Immagine 14">
            <a:extLst>
              <a:ext uri="{FF2B5EF4-FFF2-40B4-BE49-F238E27FC236}">
                <a16:creationId xmlns:a16="http://schemas.microsoft.com/office/drawing/2014/main" id="{E91C1E92-E565-5C2D-6C8A-65E9B09750C4}"/>
              </a:ext>
            </a:extLst>
          </p:cNvPr>
          <p:cNvPicPr>
            <a:picLocks noChangeAspect="1"/>
          </p:cNvPicPr>
          <p:nvPr/>
        </p:nvPicPr>
        <p:blipFill>
          <a:blip r:embed="rId5"/>
          <a:stretch>
            <a:fillRect/>
          </a:stretch>
        </p:blipFill>
        <p:spPr>
          <a:xfrm>
            <a:off x="9936452" y="596283"/>
            <a:ext cx="13793936" cy="11792786"/>
          </a:xfrm>
          <a:prstGeom prst="rect">
            <a:avLst/>
          </a:prstGeom>
        </p:spPr>
      </p:pic>
    </p:spTree>
    <p:extLst>
      <p:ext uri="{BB962C8B-B14F-4D97-AF65-F5344CB8AC3E}">
        <p14:creationId xmlns:p14="http://schemas.microsoft.com/office/powerpoint/2010/main" val="156687573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581210" y="301009"/>
            <a:ext cx="15928790" cy="1025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sz="6000" dirty="0"/>
              <a:t>Le componenti della criminalità organizzata</a:t>
            </a:r>
          </a:p>
        </p:txBody>
      </p:sp>
      <p:sp>
        <p:nvSpPr>
          <p:cNvPr id="8" name="CasellaDiTesto 7">
            <a:extLst>
              <a:ext uri="{FF2B5EF4-FFF2-40B4-BE49-F238E27FC236}">
                <a16:creationId xmlns:a16="http://schemas.microsoft.com/office/drawing/2014/main" id="{0A9DE1B0-972A-45A9-9BCA-6E760A64A706}"/>
              </a:ext>
            </a:extLst>
          </p:cNvPr>
          <p:cNvSpPr txBox="1"/>
          <p:nvPr/>
        </p:nvSpPr>
        <p:spPr>
          <a:xfrm>
            <a:off x="18391140" y="11810096"/>
            <a:ext cx="571500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1600" b="0" i="1" u="none" strike="noStrike" cap="none" spc="0" normalizeH="0" baseline="0" dirty="0">
                <a:ln>
                  <a:noFill/>
                </a:ln>
                <a:solidFill>
                  <a:srgbClr val="5E5E5E"/>
                </a:solidFill>
                <a:effectLst/>
                <a:uFillTx/>
                <a:latin typeface="+mn-lt"/>
                <a:ea typeface="+mn-ea"/>
                <a:cs typeface="+mn-cs"/>
                <a:sym typeface="Helvetica Neue"/>
              </a:rPr>
              <a:t>Fonte: elaborazioni Centro Studi </a:t>
            </a:r>
            <a:r>
              <a:rPr lang="it-IT" sz="1600" i="1" dirty="0"/>
              <a:t>T</a:t>
            </a:r>
            <a:r>
              <a:rPr kumimoji="0" lang="it-IT" sz="1600" b="0" i="1" u="none" strike="noStrike" cap="none" spc="0" normalizeH="0" baseline="0" dirty="0">
                <a:ln>
                  <a:noFill/>
                </a:ln>
                <a:solidFill>
                  <a:srgbClr val="5E5E5E"/>
                </a:solidFill>
                <a:effectLst/>
                <a:uFillTx/>
                <a:latin typeface="+mn-lt"/>
                <a:ea typeface="+mn-ea"/>
                <a:cs typeface="+mn-cs"/>
                <a:sym typeface="Helvetica Neue"/>
              </a:rPr>
              <a:t>agliacarne su dati Istat</a:t>
            </a:r>
          </a:p>
        </p:txBody>
      </p:sp>
      <p:pic>
        <p:nvPicPr>
          <p:cNvPr id="5" name="Immagine 4">
            <a:extLst>
              <a:ext uri="{FF2B5EF4-FFF2-40B4-BE49-F238E27FC236}">
                <a16:creationId xmlns:a16="http://schemas.microsoft.com/office/drawing/2014/main" id="{02F25DCA-1F33-53CD-F551-7CA9D70FE10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pic>
        <p:nvPicPr>
          <p:cNvPr id="6" name="Immagine 5" descr="Immagine che contiene mappa&#10;&#10;Descrizione generata automaticamente">
            <a:extLst>
              <a:ext uri="{FF2B5EF4-FFF2-40B4-BE49-F238E27FC236}">
                <a16:creationId xmlns:a16="http://schemas.microsoft.com/office/drawing/2014/main" id="{56DD18FC-78AB-5673-01AC-389A4210540E}"/>
              </a:ext>
            </a:extLst>
          </p:cNvPr>
          <p:cNvPicPr>
            <a:picLocks noChangeAspect="1"/>
          </p:cNvPicPr>
          <p:nvPr/>
        </p:nvPicPr>
        <p:blipFill rotWithShape="1">
          <a:blip r:embed="rId4">
            <a:extLst>
              <a:ext uri="{28A0092B-C50C-407E-A947-70E740481C1C}">
                <a14:useLocalDpi xmlns:a14="http://schemas.microsoft.com/office/drawing/2010/main" val="0"/>
              </a:ext>
            </a:extLst>
          </a:blip>
          <a:srcRect l="19394" r="6532" b="10370"/>
          <a:stretch/>
        </p:blipFill>
        <p:spPr>
          <a:xfrm>
            <a:off x="17572613" y="596283"/>
            <a:ext cx="5748019" cy="5685984"/>
          </a:xfrm>
          <a:prstGeom prst="rect">
            <a:avLst/>
          </a:prstGeom>
        </p:spPr>
      </p:pic>
      <p:pic>
        <p:nvPicPr>
          <p:cNvPr id="9" name="Immagine 8" descr="Immagine che contiene mappa&#10;&#10;Descrizione generata automaticamente">
            <a:extLst>
              <a:ext uri="{FF2B5EF4-FFF2-40B4-BE49-F238E27FC236}">
                <a16:creationId xmlns:a16="http://schemas.microsoft.com/office/drawing/2014/main" id="{490D6F8F-9FA6-7796-C3C2-2FB2560727A1}"/>
              </a:ext>
            </a:extLst>
          </p:cNvPr>
          <p:cNvPicPr>
            <a:picLocks noChangeAspect="1"/>
          </p:cNvPicPr>
          <p:nvPr/>
        </p:nvPicPr>
        <p:blipFill rotWithShape="1">
          <a:blip r:embed="rId5">
            <a:extLst>
              <a:ext uri="{28A0092B-C50C-407E-A947-70E740481C1C}">
                <a14:useLocalDpi xmlns:a14="http://schemas.microsoft.com/office/drawing/2010/main" val="0"/>
              </a:ext>
            </a:extLst>
          </a:blip>
          <a:srcRect l="20232" r="6399" b="10767"/>
          <a:stretch/>
        </p:blipFill>
        <p:spPr>
          <a:xfrm>
            <a:off x="17861217" y="6282267"/>
            <a:ext cx="5490588" cy="5413991"/>
          </a:xfrm>
          <a:prstGeom prst="rect">
            <a:avLst/>
          </a:prstGeom>
        </p:spPr>
      </p:pic>
      <p:pic>
        <p:nvPicPr>
          <p:cNvPr id="3" name="Immagine 2">
            <a:extLst>
              <a:ext uri="{FF2B5EF4-FFF2-40B4-BE49-F238E27FC236}">
                <a16:creationId xmlns:a16="http://schemas.microsoft.com/office/drawing/2014/main" id="{5D64BABC-2A13-F1FA-273F-E4B4EAF08D7D}"/>
              </a:ext>
            </a:extLst>
          </p:cNvPr>
          <p:cNvPicPr>
            <a:picLocks noChangeAspect="1"/>
          </p:cNvPicPr>
          <p:nvPr/>
        </p:nvPicPr>
        <p:blipFill rotWithShape="1">
          <a:blip r:embed="rId6"/>
          <a:srcRect l="6414" t="9350" r="2029"/>
          <a:stretch/>
        </p:blipFill>
        <p:spPr>
          <a:xfrm>
            <a:off x="579032" y="1498060"/>
            <a:ext cx="16347096" cy="10267445"/>
          </a:xfrm>
          <a:prstGeom prst="rect">
            <a:avLst/>
          </a:prstGeom>
        </p:spPr>
      </p:pic>
    </p:spTree>
    <p:extLst>
      <p:ext uri="{BB962C8B-B14F-4D97-AF65-F5344CB8AC3E}">
        <p14:creationId xmlns:p14="http://schemas.microsoft.com/office/powerpoint/2010/main" val="220647500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8" name="CasellaDiTesto 7">
            <a:extLst>
              <a:ext uri="{FF2B5EF4-FFF2-40B4-BE49-F238E27FC236}">
                <a16:creationId xmlns:a16="http://schemas.microsoft.com/office/drawing/2014/main" id="{0A9DE1B0-972A-45A9-9BCA-6E760A64A706}"/>
              </a:ext>
            </a:extLst>
          </p:cNvPr>
          <p:cNvSpPr txBox="1"/>
          <p:nvPr/>
        </p:nvSpPr>
        <p:spPr>
          <a:xfrm>
            <a:off x="18391140" y="11810096"/>
            <a:ext cx="571500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1600" b="0" i="1" u="none" strike="noStrike" cap="none" spc="0" normalizeH="0" baseline="0" dirty="0">
                <a:ln>
                  <a:noFill/>
                </a:ln>
                <a:solidFill>
                  <a:srgbClr val="5E5E5E"/>
                </a:solidFill>
                <a:effectLst/>
                <a:uFillTx/>
                <a:latin typeface="+mn-lt"/>
                <a:ea typeface="+mn-ea"/>
                <a:cs typeface="+mn-cs"/>
                <a:sym typeface="Helvetica Neue"/>
              </a:rPr>
              <a:t>Fonte: elaborazioni Centro Studi </a:t>
            </a:r>
            <a:r>
              <a:rPr lang="it-IT" sz="1600" i="1" dirty="0"/>
              <a:t>T</a:t>
            </a:r>
            <a:r>
              <a:rPr kumimoji="0" lang="it-IT" sz="1600" b="0" i="1" u="none" strike="noStrike" cap="none" spc="0" normalizeH="0" baseline="0" dirty="0">
                <a:ln>
                  <a:noFill/>
                </a:ln>
                <a:solidFill>
                  <a:srgbClr val="5E5E5E"/>
                </a:solidFill>
                <a:effectLst/>
                <a:uFillTx/>
                <a:latin typeface="+mn-lt"/>
                <a:ea typeface="+mn-ea"/>
                <a:cs typeface="+mn-cs"/>
                <a:sym typeface="Helvetica Neue"/>
              </a:rPr>
              <a:t>agliacarne su dati Istat</a:t>
            </a:r>
          </a:p>
        </p:txBody>
      </p:sp>
      <p:sp>
        <p:nvSpPr>
          <p:cNvPr id="7" name="Titolo">
            <a:extLst>
              <a:ext uri="{FF2B5EF4-FFF2-40B4-BE49-F238E27FC236}">
                <a16:creationId xmlns:a16="http://schemas.microsoft.com/office/drawing/2014/main" id="{4C6A1D00-BDCA-004F-EC64-42ECC0E70EBD}"/>
              </a:ext>
            </a:extLst>
          </p:cNvPr>
          <p:cNvSpPr txBox="1"/>
          <p:nvPr/>
        </p:nvSpPr>
        <p:spPr>
          <a:xfrm>
            <a:off x="500074" y="215368"/>
            <a:ext cx="12149126" cy="1025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sz="6000" dirty="0"/>
              <a:t>L’illegalità economico - finanziaria</a:t>
            </a:r>
          </a:p>
        </p:txBody>
      </p:sp>
      <p:sp>
        <p:nvSpPr>
          <p:cNvPr id="10" name="CasellaDiTesto 9">
            <a:extLst>
              <a:ext uri="{FF2B5EF4-FFF2-40B4-BE49-F238E27FC236}">
                <a16:creationId xmlns:a16="http://schemas.microsoft.com/office/drawing/2014/main" id="{67BB9C72-9E44-AE1A-9269-EC2EA4DF5472}"/>
              </a:ext>
            </a:extLst>
          </p:cNvPr>
          <p:cNvSpPr txBox="1"/>
          <p:nvPr/>
        </p:nvSpPr>
        <p:spPr>
          <a:xfrm>
            <a:off x="500074" y="1293411"/>
            <a:ext cx="22732459" cy="6289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20000"/>
              </a:lnSpc>
            </a:pPr>
            <a:r>
              <a:rPr lang="it-IT" sz="3200" dirty="0"/>
              <a:t>L’illegalità economico – finanziaria rappresenta un </a:t>
            </a:r>
            <a:r>
              <a:rPr lang="it-IT" sz="3200" b="1" u="sng" dirty="0"/>
              <a:t>vettore basilare di distorsione delle regole di mercato</a:t>
            </a:r>
            <a:r>
              <a:rPr lang="it-IT" sz="3200" dirty="0"/>
              <a:t>. </a:t>
            </a:r>
          </a:p>
        </p:txBody>
      </p:sp>
      <p:pic>
        <p:nvPicPr>
          <p:cNvPr id="5" name="Immagine 4">
            <a:extLst>
              <a:ext uri="{FF2B5EF4-FFF2-40B4-BE49-F238E27FC236}">
                <a16:creationId xmlns:a16="http://schemas.microsoft.com/office/drawing/2014/main" id="{02F25DCA-1F33-53CD-F551-7CA9D70FE10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pic>
        <p:nvPicPr>
          <p:cNvPr id="12" name="Immagine 11" descr="Immagine che contiene mappa&#10;&#10;Descrizione generata automaticamente">
            <a:extLst>
              <a:ext uri="{FF2B5EF4-FFF2-40B4-BE49-F238E27FC236}">
                <a16:creationId xmlns:a16="http://schemas.microsoft.com/office/drawing/2014/main" id="{ED6E435F-33F3-CB8E-1F81-AB9C12BCF1E4}"/>
              </a:ext>
            </a:extLst>
          </p:cNvPr>
          <p:cNvPicPr>
            <a:picLocks noChangeAspect="1"/>
          </p:cNvPicPr>
          <p:nvPr/>
        </p:nvPicPr>
        <p:blipFill rotWithShape="1">
          <a:blip r:embed="rId4">
            <a:extLst>
              <a:ext uri="{28A0092B-C50C-407E-A947-70E740481C1C}">
                <a14:useLocalDpi xmlns:a14="http://schemas.microsoft.com/office/drawing/2010/main" val="0"/>
              </a:ext>
            </a:extLst>
          </a:blip>
          <a:srcRect l="20723" r="6481" b="11119"/>
          <a:stretch/>
        </p:blipFill>
        <p:spPr>
          <a:xfrm>
            <a:off x="330740" y="3156349"/>
            <a:ext cx="8570536" cy="8049533"/>
          </a:xfrm>
          <a:prstGeom prst="rect">
            <a:avLst/>
          </a:prstGeom>
        </p:spPr>
      </p:pic>
      <p:graphicFrame>
        <p:nvGraphicFramePr>
          <p:cNvPr id="13" name="Oggetto 12">
            <a:extLst>
              <a:ext uri="{FF2B5EF4-FFF2-40B4-BE49-F238E27FC236}">
                <a16:creationId xmlns:a16="http://schemas.microsoft.com/office/drawing/2014/main" id="{61D70AFB-3663-831A-7B98-6344D16023FB}"/>
              </a:ext>
            </a:extLst>
          </p:cNvPr>
          <p:cNvGraphicFramePr>
            <a:graphicFrameLocks noChangeAspect="1"/>
          </p:cNvGraphicFramePr>
          <p:nvPr>
            <p:extLst>
              <p:ext uri="{D42A27DB-BD31-4B8C-83A1-F6EECF244321}">
                <p14:modId xmlns:p14="http://schemas.microsoft.com/office/powerpoint/2010/main" val="3111872870"/>
              </p:ext>
            </p:extLst>
          </p:nvPr>
        </p:nvGraphicFramePr>
        <p:xfrm>
          <a:off x="8986673" y="2357397"/>
          <a:ext cx="14681902" cy="4528028"/>
        </p:xfrm>
        <a:graphic>
          <a:graphicData uri="http://schemas.openxmlformats.org/presentationml/2006/ole">
            <mc:AlternateContent xmlns:mc="http://schemas.openxmlformats.org/markup-compatibility/2006">
              <mc:Choice xmlns:v="urn:schemas-microsoft-com:vml" Requires="v">
                <p:oleObj name="Document" r:id="rId5" imgW="6135427" imgH="1891933" progId="Word.Document.12">
                  <p:embed/>
                </p:oleObj>
              </mc:Choice>
              <mc:Fallback>
                <p:oleObj name="Document" r:id="rId5" imgW="6135427" imgH="1891933" progId="Word.Document.12">
                  <p:embed/>
                  <p:pic>
                    <p:nvPicPr>
                      <p:cNvPr id="0" name=""/>
                      <p:cNvPicPr/>
                      <p:nvPr/>
                    </p:nvPicPr>
                    <p:blipFill>
                      <a:blip r:embed="rId6"/>
                      <a:stretch>
                        <a:fillRect/>
                      </a:stretch>
                    </p:blipFill>
                    <p:spPr>
                      <a:xfrm>
                        <a:off x="8986673" y="2357397"/>
                        <a:ext cx="14681902" cy="4528028"/>
                      </a:xfrm>
                      <a:prstGeom prst="rect">
                        <a:avLst/>
                      </a:prstGeom>
                    </p:spPr>
                  </p:pic>
                </p:oleObj>
              </mc:Fallback>
            </mc:AlternateContent>
          </a:graphicData>
        </a:graphic>
      </p:graphicFrame>
      <p:pic>
        <p:nvPicPr>
          <p:cNvPr id="14" name="Immagine 13" descr="Immagine che contiene mappa&#10;&#10;Descrizione generata automaticamente">
            <a:extLst>
              <a:ext uri="{FF2B5EF4-FFF2-40B4-BE49-F238E27FC236}">
                <a16:creationId xmlns:a16="http://schemas.microsoft.com/office/drawing/2014/main" id="{5DCD4AD3-2407-C5E1-50BB-4374DD186273}"/>
              </a:ext>
            </a:extLst>
          </p:cNvPr>
          <p:cNvPicPr>
            <a:picLocks noChangeAspect="1"/>
          </p:cNvPicPr>
          <p:nvPr/>
        </p:nvPicPr>
        <p:blipFill rotWithShape="1">
          <a:blip r:embed="rId7">
            <a:extLst>
              <a:ext uri="{28A0092B-C50C-407E-A947-70E740481C1C}">
                <a14:useLocalDpi xmlns:a14="http://schemas.microsoft.com/office/drawing/2010/main" val="0"/>
              </a:ext>
            </a:extLst>
          </a:blip>
          <a:srcRect b="10742"/>
          <a:stretch/>
        </p:blipFill>
        <p:spPr>
          <a:xfrm>
            <a:off x="8986673" y="6351033"/>
            <a:ext cx="7851407" cy="5390771"/>
          </a:xfrm>
          <a:prstGeom prst="rect">
            <a:avLst/>
          </a:prstGeom>
        </p:spPr>
      </p:pic>
      <p:pic>
        <p:nvPicPr>
          <p:cNvPr id="16" name="Immagine 15" descr="Immagine che contiene mappa&#10;&#10;Descrizione generata automaticamente">
            <a:extLst>
              <a:ext uri="{FF2B5EF4-FFF2-40B4-BE49-F238E27FC236}">
                <a16:creationId xmlns:a16="http://schemas.microsoft.com/office/drawing/2014/main" id="{F27C926A-DC6C-FA5C-B5E4-A45CB1494412}"/>
              </a:ext>
            </a:extLst>
          </p:cNvPr>
          <p:cNvPicPr>
            <a:picLocks noChangeAspect="1"/>
          </p:cNvPicPr>
          <p:nvPr/>
        </p:nvPicPr>
        <p:blipFill rotWithShape="1">
          <a:blip r:embed="rId8">
            <a:extLst>
              <a:ext uri="{28A0092B-C50C-407E-A947-70E740481C1C}">
                <a14:useLocalDpi xmlns:a14="http://schemas.microsoft.com/office/drawing/2010/main" val="0"/>
              </a:ext>
            </a:extLst>
          </a:blip>
          <a:srcRect l="20004" r="5521" b="12826"/>
          <a:stretch/>
        </p:blipFill>
        <p:spPr>
          <a:xfrm>
            <a:off x="17348199" y="6351033"/>
            <a:ext cx="6139723" cy="5390771"/>
          </a:xfrm>
          <a:prstGeom prst="rect">
            <a:avLst/>
          </a:prstGeom>
        </p:spPr>
      </p:pic>
    </p:spTree>
    <p:extLst>
      <p:ext uri="{BB962C8B-B14F-4D97-AF65-F5344CB8AC3E}">
        <p14:creationId xmlns:p14="http://schemas.microsoft.com/office/powerpoint/2010/main" val="271595772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581210" y="472360"/>
            <a:ext cx="11610789"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sz="6000" dirty="0"/>
              <a:t>L’illegalità commerciale</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8" name="CasellaDiTesto 7">
            <a:extLst>
              <a:ext uri="{FF2B5EF4-FFF2-40B4-BE49-F238E27FC236}">
                <a16:creationId xmlns:a16="http://schemas.microsoft.com/office/drawing/2014/main" id="{0A9DE1B0-972A-45A9-9BCA-6E760A64A706}"/>
              </a:ext>
            </a:extLst>
          </p:cNvPr>
          <p:cNvSpPr txBox="1"/>
          <p:nvPr/>
        </p:nvSpPr>
        <p:spPr>
          <a:xfrm>
            <a:off x="18391140" y="11810096"/>
            <a:ext cx="571500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1600" b="0" i="1" u="none" strike="noStrike" cap="none" spc="0" normalizeH="0" baseline="0" dirty="0">
                <a:ln>
                  <a:noFill/>
                </a:ln>
                <a:solidFill>
                  <a:srgbClr val="5E5E5E"/>
                </a:solidFill>
                <a:effectLst/>
                <a:uFillTx/>
                <a:latin typeface="+mn-lt"/>
                <a:ea typeface="+mn-ea"/>
                <a:cs typeface="+mn-cs"/>
                <a:sym typeface="Helvetica Neue"/>
              </a:rPr>
              <a:t>Fonte: elaborazioni Centro Studi </a:t>
            </a:r>
            <a:r>
              <a:rPr lang="it-IT" sz="1600" i="1" dirty="0"/>
              <a:t>T</a:t>
            </a:r>
            <a:r>
              <a:rPr kumimoji="0" lang="it-IT" sz="1600" b="0" i="1" u="none" strike="noStrike" cap="none" spc="0" normalizeH="0" baseline="0" dirty="0">
                <a:ln>
                  <a:noFill/>
                </a:ln>
                <a:solidFill>
                  <a:srgbClr val="5E5E5E"/>
                </a:solidFill>
                <a:effectLst/>
                <a:uFillTx/>
                <a:latin typeface="+mn-lt"/>
                <a:ea typeface="+mn-ea"/>
                <a:cs typeface="+mn-cs"/>
                <a:sym typeface="Helvetica Neue"/>
              </a:rPr>
              <a:t>agliacarne su dati Istat</a:t>
            </a:r>
          </a:p>
        </p:txBody>
      </p:sp>
      <p:pic>
        <p:nvPicPr>
          <p:cNvPr id="5" name="Immagine 4">
            <a:extLst>
              <a:ext uri="{FF2B5EF4-FFF2-40B4-BE49-F238E27FC236}">
                <a16:creationId xmlns:a16="http://schemas.microsoft.com/office/drawing/2014/main" id="{02F25DCA-1F33-53CD-F551-7CA9D70FE10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pic>
        <p:nvPicPr>
          <p:cNvPr id="12" name="Immagine 11" descr="Immagine che contiene mappa&#10;&#10;Descrizione generata automaticamente">
            <a:extLst>
              <a:ext uri="{FF2B5EF4-FFF2-40B4-BE49-F238E27FC236}">
                <a16:creationId xmlns:a16="http://schemas.microsoft.com/office/drawing/2014/main" id="{3CB4BEE8-EEA0-D016-36C3-A4A750F68B4B}"/>
              </a:ext>
            </a:extLst>
          </p:cNvPr>
          <p:cNvPicPr>
            <a:picLocks noChangeAspect="1"/>
          </p:cNvPicPr>
          <p:nvPr/>
        </p:nvPicPr>
        <p:blipFill rotWithShape="1">
          <a:blip r:embed="rId4">
            <a:extLst>
              <a:ext uri="{28A0092B-C50C-407E-A947-70E740481C1C}">
                <a14:useLocalDpi xmlns:a14="http://schemas.microsoft.com/office/drawing/2010/main" val="0"/>
              </a:ext>
            </a:extLst>
          </a:blip>
          <a:srcRect l="20292" r="6521" b="12142"/>
          <a:stretch/>
        </p:blipFill>
        <p:spPr>
          <a:xfrm>
            <a:off x="281315" y="2032001"/>
            <a:ext cx="9076268" cy="8381333"/>
          </a:xfrm>
          <a:prstGeom prst="rect">
            <a:avLst/>
          </a:prstGeom>
        </p:spPr>
      </p:pic>
      <p:graphicFrame>
        <p:nvGraphicFramePr>
          <p:cNvPr id="16" name="Oggetto 15">
            <a:extLst>
              <a:ext uri="{FF2B5EF4-FFF2-40B4-BE49-F238E27FC236}">
                <a16:creationId xmlns:a16="http://schemas.microsoft.com/office/drawing/2014/main" id="{89046570-9A83-FCB0-D79F-7082813253F2}"/>
              </a:ext>
            </a:extLst>
          </p:cNvPr>
          <p:cNvGraphicFramePr>
            <a:graphicFrameLocks noChangeAspect="1"/>
          </p:cNvGraphicFramePr>
          <p:nvPr>
            <p:extLst>
              <p:ext uri="{D42A27DB-BD31-4B8C-83A1-F6EECF244321}">
                <p14:modId xmlns:p14="http://schemas.microsoft.com/office/powerpoint/2010/main" val="91605171"/>
              </p:ext>
            </p:extLst>
          </p:nvPr>
        </p:nvGraphicFramePr>
        <p:xfrm>
          <a:off x="9357583" y="1557091"/>
          <a:ext cx="14599445" cy="9821102"/>
        </p:xfrm>
        <a:graphic>
          <a:graphicData uri="http://schemas.openxmlformats.org/presentationml/2006/ole">
            <mc:AlternateContent xmlns:mc="http://schemas.openxmlformats.org/markup-compatibility/2006">
              <mc:Choice xmlns:v="urn:schemas-microsoft-com:vml" Requires="v">
                <p:oleObj name="Document" r:id="rId5" imgW="6135427" imgH="4127853" progId="Word.Document.12">
                  <p:embed/>
                </p:oleObj>
              </mc:Choice>
              <mc:Fallback>
                <p:oleObj name="Document" r:id="rId5" imgW="6135427" imgH="4127853" progId="Word.Document.12">
                  <p:embed/>
                  <p:pic>
                    <p:nvPicPr>
                      <p:cNvPr id="0" name=""/>
                      <p:cNvPicPr/>
                      <p:nvPr/>
                    </p:nvPicPr>
                    <p:blipFill>
                      <a:blip r:embed="rId6"/>
                      <a:stretch>
                        <a:fillRect/>
                      </a:stretch>
                    </p:blipFill>
                    <p:spPr>
                      <a:xfrm>
                        <a:off x="9357583" y="1557091"/>
                        <a:ext cx="14599445" cy="9821102"/>
                      </a:xfrm>
                      <a:prstGeom prst="rect">
                        <a:avLst/>
                      </a:prstGeom>
                    </p:spPr>
                  </p:pic>
                </p:oleObj>
              </mc:Fallback>
            </mc:AlternateContent>
          </a:graphicData>
        </a:graphic>
      </p:graphicFrame>
    </p:spTree>
    <p:extLst>
      <p:ext uri="{BB962C8B-B14F-4D97-AF65-F5344CB8AC3E}">
        <p14:creationId xmlns:p14="http://schemas.microsoft.com/office/powerpoint/2010/main" val="311580143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833517" y="372008"/>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I reati contro la PA</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6" name="CasellaDiTesto 5">
            <a:extLst>
              <a:ext uri="{FF2B5EF4-FFF2-40B4-BE49-F238E27FC236}">
                <a16:creationId xmlns:a16="http://schemas.microsoft.com/office/drawing/2014/main" id="{CA54D204-46C4-47EE-8DEE-A5A42C675D04}"/>
              </a:ext>
            </a:extLst>
          </p:cNvPr>
          <p:cNvSpPr txBox="1"/>
          <p:nvPr/>
        </p:nvSpPr>
        <p:spPr>
          <a:xfrm>
            <a:off x="833517" y="1921630"/>
            <a:ext cx="23044792" cy="34136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14000"/>
              </a:lnSpc>
            </a:pPr>
            <a:r>
              <a:rPr lang="it-IT" sz="3200" dirty="0"/>
              <a:t>La pubblicazione da parte dell’Istat, nella sezione altri delitti denunciati dalle Forze di Polizia all’Autorità giudiziaria , dei reati contro la PA ha condotto all’elaborazione, utilizzando la medesima metodologia di calcolo degli indici di criminalità organizzata ed economica, di tre indici complessi per l’anno 2020:</a:t>
            </a:r>
          </a:p>
          <a:p>
            <a:pPr algn="just">
              <a:lnSpc>
                <a:spcPct val="114000"/>
              </a:lnSpc>
            </a:pPr>
            <a:r>
              <a:rPr lang="it-IT" sz="3200" dirty="0"/>
              <a:t>•	</a:t>
            </a:r>
            <a:r>
              <a:rPr lang="it-IT" sz="3200" b="1" dirty="0"/>
              <a:t>corruzione,</a:t>
            </a:r>
          </a:p>
          <a:p>
            <a:pPr algn="just">
              <a:lnSpc>
                <a:spcPct val="114000"/>
              </a:lnSpc>
            </a:pPr>
            <a:r>
              <a:rPr lang="it-IT" sz="3200" b="1" dirty="0"/>
              <a:t>•	concussione e peculato, </a:t>
            </a:r>
          </a:p>
          <a:p>
            <a:pPr algn="just">
              <a:lnSpc>
                <a:spcPct val="114000"/>
              </a:lnSpc>
            </a:pPr>
            <a:r>
              <a:rPr lang="it-IT" sz="3200" b="1" dirty="0"/>
              <a:t>•	altri reati contro la PA</a:t>
            </a:r>
            <a:r>
              <a:rPr lang="it-IT" sz="3200" dirty="0"/>
              <a:t>.</a:t>
            </a:r>
          </a:p>
        </p:txBody>
      </p:sp>
      <p:sp>
        <p:nvSpPr>
          <p:cNvPr id="4" name="CasellaDiTesto 3">
            <a:extLst>
              <a:ext uri="{FF2B5EF4-FFF2-40B4-BE49-F238E27FC236}">
                <a16:creationId xmlns:a16="http://schemas.microsoft.com/office/drawing/2014/main" id="{843699D0-A24F-A3D9-7E62-049E247871FD}"/>
              </a:ext>
            </a:extLst>
          </p:cNvPr>
          <p:cNvSpPr txBox="1"/>
          <p:nvPr/>
        </p:nvSpPr>
        <p:spPr>
          <a:xfrm>
            <a:off x="833517" y="5865295"/>
            <a:ext cx="10591711" cy="51549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14000"/>
              </a:lnSpc>
            </a:pPr>
            <a:r>
              <a:rPr lang="it-IT" sz="3200" dirty="0"/>
              <a:t>Per il fenomeno della </a:t>
            </a:r>
            <a:r>
              <a:rPr lang="it-IT" sz="3200" b="1" dirty="0"/>
              <a:t>corruzione</a:t>
            </a:r>
            <a:r>
              <a:rPr lang="it-IT" sz="3200" dirty="0"/>
              <a:t>, sono stati presi in considerazione i reati denunciati di:</a:t>
            </a:r>
          </a:p>
          <a:p>
            <a:pPr marL="457200" indent="-457200" algn="just">
              <a:lnSpc>
                <a:spcPct val="114000"/>
              </a:lnSpc>
              <a:buFont typeface="Arial" panose="020B0604020202020204" pitchFamily="34" charset="0"/>
              <a:buChar char="•"/>
            </a:pPr>
            <a:r>
              <a:rPr lang="it-IT" sz="3200" dirty="0"/>
              <a:t>corruzione per l'esercizio della funzione,</a:t>
            </a:r>
          </a:p>
          <a:p>
            <a:pPr marL="457200" indent="-457200" algn="just">
              <a:lnSpc>
                <a:spcPct val="114000"/>
              </a:lnSpc>
              <a:buFont typeface="Arial" panose="020B0604020202020204" pitchFamily="34" charset="0"/>
              <a:buChar char="•"/>
            </a:pPr>
            <a:r>
              <a:rPr lang="it-IT" sz="3200" dirty="0"/>
              <a:t>corruzione per un atto contrario ai doveri d'ufficio,</a:t>
            </a:r>
          </a:p>
          <a:p>
            <a:pPr marL="457200" indent="-457200" algn="just">
              <a:lnSpc>
                <a:spcPct val="114000"/>
              </a:lnSpc>
              <a:buFont typeface="Arial" panose="020B0604020202020204" pitchFamily="34" charset="0"/>
              <a:buChar char="•"/>
            </a:pPr>
            <a:r>
              <a:rPr lang="it-IT" sz="3200" dirty="0"/>
              <a:t>corruzione in atti giudiziari,</a:t>
            </a:r>
          </a:p>
          <a:p>
            <a:pPr marL="457200" indent="-457200" algn="just">
              <a:lnSpc>
                <a:spcPct val="114000"/>
              </a:lnSpc>
              <a:buFont typeface="Arial" panose="020B0604020202020204" pitchFamily="34" charset="0"/>
              <a:buChar char="•"/>
            </a:pPr>
            <a:r>
              <a:rPr lang="it-IT" sz="3200" dirty="0"/>
              <a:t>induzione indebita a dare o promettere utilità,</a:t>
            </a:r>
          </a:p>
          <a:p>
            <a:pPr marL="457200" indent="-457200" algn="just">
              <a:lnSpc>
                <a:spcPct val="114000"/>
              </a:lnSpc>
              <a:buFont typeface="Arial" panose="020B0604020202020204" pitchFamily="34" charset="0"/>
              <a:buChar char="•"/>
            </a:pPr>
            <a:r>
              <a:rPr lang="it-IT" sz="3200" dirty="0"/>
              <a:t>corruzione di persona incaricata di un pubblico servizio,</a:t>
            </a:r>
          </a:p>
          <a:p>
            <a:pPr marL="457200" indent="-457200" algn="just">
              <a:lnSpc>
                <a:spcPct val="114000"/>
              </a:lnSpc>
              <a:buFont typeface="Arial" panose="020B0604020202020204" pitchFamily="34" charset="0"/>
              <a:buChar char="•"/>
            </a:pPr>
            <a:r>
              <a:rPr lang="it-IT" sz="3200" dirty="0"/>
              <a:t>pene per il corruttore,</a:t>
            </a:r>
          </a:p>
          <a:p>
            <a:pPr marL="457200" indent="-457200" algn="just">
              <a:lnSpc>
                <a:spcPct val="114000"/>
              </a:lnSpc>
              <a:buFont typeface="Arial" panose="020B0604020202020204" pitchFamily="34" charset="0"/>
              <a:buChar char="•"/>
            </a:pPr>
            <a:r>
              <a:rPr lang="it-IT" sz="3200" dirty="0"/>
              <a:t>istigazione alla corruzione.</a:t>
            </a:r>
          </a:p>
        </p:txBody>
      </p:sp>
      <p:sp>
        <p:nvSpPr>
          <p:cNvPr id="7" name="CasellaDiTesto 6">
            <a:extLst>
              <a:ext uri="{FF2B5EF4-FFF2-40B4-BE49-F238E27FC236}">
                <a16:creationId xmlns:a16="http://schemas.microsoft.com/office/drawing/2014/main" id="{B373DB41-AE87-54B7-F77B-E8F9B7E950EC}"/>
              </a:ext>
            </a:extLst>
          </p:cNvPr>
          <p:cNvSpPr txBox="1"/>
          <p:nvPr/>
        </p:nvSpPr>
        <p:spPr>
          <a:xfrm>
            <a:off x="13286598" y="5865294"/>
            <a:ext cx="10591711" cy="51549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14000"/>
              </a:lnSpc>
            </a:pPr>
            <a:r>
              <a:rPr lang="it-IT" sz="3200" dirty="0"/>
              <a:t>Per l’indice di </a:t>
            </a:r>
            <a:r>
              <a:rPr lang="it-IT" sz="3200" b="1" dirty="0"/>
              <a:t>concussione e peculato</a:t>
            </a:r>
            <a:r>
              <a:rPr lang="it-IT" sz="3200" dirty="0"/>
              <a:t>:</a:t>
            </a:r>
          </a:p>
          <a:p>
            <a:pPr marL="457200" lvl="0" indent="-457200" algn="just">
              <a:lnSpc>
                <a:spcPct val="114000"/>
              </a:lnSpc>
              <a:buFont typeface="Arial" panose="020B0604020202020204" pitchFamily="34" charset="0"/>
              <a:buChar char="•"/>
            </a:pPr>
            <a:r>
              <a:rPr lang="it-IT" sz="3200" dirty="0"/>
              <a:t>peculato,</a:t>
            </a:r>
          </a:p>
          <a:p>
            <a:pPr marL="457200" lvl="0" indent="-457200" algn="just">
              <a:lnSpc>
                <a:spcPct val="114000"/>
              </a:lnSpc>
              <a:buFont typeface="Arial" panose="020B0604020202020204" pitchFamily="34" charset="0"/>
              <a:buChar char="•"/>
            </a:pPr>
            <a:r>
              <a:rPr lang="it-IT" sz="3200" dirty="0"/>
              <a:t>peculato mediante profitto dell'errore altrui,</a:t>
            </a:r>
          </a:p>
          <a:p>
            <a:pPr marL="457200" lvl="0" indent="-457200" algn="just">
              <a:lnSpc>
                <a:spcPct val="114000"/>
              </a:lnSpc>
              <a:buFont typeface="Arial" panose="020B0604020202020204" pitchFamily="34" charset="0"/>
              <a:buChar char="•"/>
            </a:pPr>
            <a:r>
              <a:rPr lang="it-IT" sz="3200" dirty="0"/>
              <a:t>concussione.</a:t>
            </a:r>
          </a:p>
          <a:p>
            <a:pPr algn="just">
              <a:lnSpc>
                <a:spcPct val="114000"/>
              </a:lnSpc>
            </a:pPr>
            <a:endParaRPr lang="it-IT" sz="3200" dirty="0"/>
          </a:p>
          <a:p>
            <a:pPr algn="just">
              <a:lnSpc>
                <a:spcPct val="114000"/>
              </a:lnSpc>
            </a:pPr>
            <a:r>
              <a:rPr lang="it-IT" sz="3200" dirty="0"/>
              <a:t>Per gli </a:t>
            </a:r>
            <a:r>
              <a:rPr lang="it-IT" sz="3200" b="1" dirty="0"/>
              <a:t>altri reati contro la Pubblica Amministrazione</a:t>
            </a:r>
            <a:r>
              <a:rPr lang="it-IT" sz="3200" dirty="0"/>
              <a:t>:</a:t>
            </a:r>
          </a:p>
          <a:p>
            <a:pPr marL="342900" lvl="0" indent="-342900" algn="just">
              <a:lnSpc>
                <a:spcPct val="114000"/>
              </a:lnSpc>
              <a:buFont typeface="Symbol" panose="05050102010706020507" pitchFamily="18" charset="2"/>
              <a:buChar char=""/>
            </a:pPr>
            <a:r>
              <a:rPr lang="it-IT" sz="3200" dirty="0"/>
              <a:t>abuso d'ufficio,</a:t>
            </a:r>
          </a:p>
          <a:p>
            <a:pPr marL="342900" lvl="0" indent="-342900" algn="just">
              <a:lnSpc>
                <a:spcPct val="114000"/>
              </a:lnSpc>
              <a:buFont typeface="Symbol" panose="05050102010706020507" pitchFamily="18" charset="2"/>
              <a:buChar char=""/>
            </a:pPr>
            <a:r>
              <a:rPr lang="it-IT" sz="3200" dirty="0"/>
              <a:t>malversazione di erogazioni pubbliche,</a:t>
            </a:r>
          </a:p>
          <a:p>
            <a:pPr marL="342900" lvl="0" indent="-342900" algn="just">
              <a:lnSpc>
                <a:spcPct val="114000"/>
              </a:lnSpc>
              <a:buFont typeface="Symbol" panose="05050102010706020507" pitchFamily="18" charset="2"/>
              <a:buChar char=""/>
            </a:pPr>
            <a:r>
              <a:rPr lang="it-IT" sz="3200" dirty="0"/>
              <a:t>indebita percezione di erogazioni pubbliche.</a:t>
            </a:r>
            <a:endParaRPr kumimoji="0" lang="it-IT" sz="32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5" name="Immagine 4">
            <a:extLst>
              <a:ext uri="{FF2B5EF4-FFF2-40B4-BE49-F238E27FC236}">
                <a16:creationId xmlns:a16="http://schemas.microsoft.com/office/drawing/2014/main" id="{259FD20D-CB7B-9832-DF98-1758182E7EE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74052766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833517" y="372008"/>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I reati contro la PA</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pic>
        <p:nvPicPr>
          <p:cNvPr id="9" name="Immagine 8">
            <a:extLst>
              <a:ext uri="{FF2B5EF4-FFF2-40B4-BE49-F238E27FC236}">
                <a16:creationId xmlns:a16="http://schemas.microsoft.com/office/drawing/2014/main" id="{B979F489-599B-DA32-A12F-18A89DBE272D}"/>
              </a:ext>
            </a:extLst>
          </p:cNvPr>
          <p:cNvPicPr>
            <a:picLocks noChangeAspect="1"/>
          </p:cNvPicPr>
          <p:nvPr/>
        </p:nvPicPr>
        <p:blipFill>
          <a:blip r:embed="rId2"/>
          <a:stretch>
            <a:fillRect/>
          </a:stretch>
        </p:blipFill>
        <p:spPr>
          <a:xfrm>
            <a:off x="13503227" y="2836140"/>
            <a:ext cx="9537140" cy="7601029"/>
          </a:xfrm>
          <a:prstGeom prst="rect">
            <a:avLst/>
          </a:prstGeom>
        </p:spPr>
      </p:pic>
      <p:sp>
        <p:nvSpPr>
          <p:cNvPr id="10" name="CasellaDiTesto 9">
            <a:extLst>
              <a:ext uri="{FF2B5EF4-FFF2-40B4-BE49-F238E27FC236}">
                <a16:creationId xmlns:a16="http://schemas.microsoft.com/office/drawing/2014/main" id="{EBFF1BB7-F95C-D126-C85D-09174EF27C6F}"/>
              </a:ext>
            </a:extLst>
          </p:cNvPr>
          <p:cNvSpPr txBox="1"/>
          <p:nvPr/>
        </p:nvSpPr>
        <p:spPr>
          <a:xfrm>
            <a:off x="13550255" y="2110285"/>
            <a:ext cx="919995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it-IT"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Mappa delle province secondo l’indice di </a:t>
            </a:r>
            <a:r>
              <a:rPr lang="it-IT"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Corruzione</a:t>
            </a:r>
            <a:r>
              <a:rPr lang="it-IT"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(2020)</a:t>
            </a:r>
            <a:endParaRPr kumimoji="0" lang="it-IT"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13" name="CasellaDiTesto 12">
            <a:extLst>
              <a:ext uri="{FF2B5EF4-FFF2-40B4-BE49-F238E27FC236}">
                <a16:creationId xmlns:a16="http://schemas.microsoft.com/office/drawing/2014/main" id="{8EDF6814-DFBD-B7AE-DA66-3C3AF40FB916}"/>
              </a:ext>
            </a:extLst>
          </p:cNvPr>
          <p:cNvSpPr txBox="1"/>
          <p:nvPr/>
        </p:nvSpPr>
        <p:spPr>
          <a:xfrm>
            <a:off x="13550255" y="11465976"/>
            <a:ext cx="5715000"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1600" b="0" i="1" u="none" strike="noStrike" cap="none" spc="0" normalizeH="0" baseline="0" dirty="0">
                <a:ln>
                  <a:noFill/>
                </a:ln>
                <a:solidFill>
                  <a:srgbClr val="5E5E5E"/>
                </a:solidFill>
                <a:effectLst/>
                <a:uFillTx/>
                <a:latin typeface="+mn-lt"/>
                <a:ea typeface="+mn-ea"/>
                <a:cs typeface="+mn-cs"/>
                <a:sym typeface="Helvetica Neue"/>
              </a:rPr>
              <a:t>Fonte: elaborazioni Centro Studi </a:t>
            </a:r>
            <a:r>
              <a:rPr lang="it-IT" sz="1600" i="1" dirty="0"/>
              <a:t>T</a:t>
            </a:r>
            <a:r>
              <a:rPr kumimoji="0" lang="it-IT" sz="1600" b="0" i="1" u="none" strike="noStrike" cap="none" spc="0" normalizeH="0" baseline="0" dirty="0">
                <a:ln>
                  <a:noFill/>
                </a:ln>
                <a:solidFill>
                  <a:srgbClr val="5E5E5E"/>
                </a:solidFill>
                <a:effectLst/>
                <a:uFillTx/>
                <a:latin typeface="+mn-lt"/>
                <a:ea typeface="+mn-ea"/>
                <a:cs typeface="+mn-cs"/>
                <a:sym typeface="Helvetica Neue"/>
              </a:rPr>
              <a:t>agliacarne su dati Istat</a:t>
            </a:r>
          </a:p>
        </p:txBody>
      </p:sp>
      <p:pic>
        <p:nvPicPr>
          <p:cNvPr id="5" name="Immagine 4">
            <a:extLst>
              <a:ext uri="{FF2B5EF4-FFF2-40B4-BE49-F238E27FC236}">
                <a16:creationId xmlns:a16="http://schemas.microsoft.com/office/drawing/2014/main" id="{F348D4DD-3F97-BDAB-DC4C-E9B1D1DE283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pic>
        <p:nvPicPr>
          <p:cNvPr id="6" name="Immagine 5">
            <a:extLst>
              <a:ext uri="{FF2B5EF4-FFF2-40B4-BE49-F238E27FC236}">
                <a16:creationId xmlns:a16="http://schemas.microsoft.com/office/drawing/2014/main" id="{56A74B52-7121-2C2C-AFAB-3B25F6950710}"/>
              </a:ext>
            </a:extLst>
          </p:cNvPr>
          <p:cNvPicPr>
            <a:picLocks noChangeAspect="1"/>
          </p:cNvPicPr>
          <p:nvPr/>
        </p:nvPicPr>
        <p:blipFill>
          <a:blip r:embed="rId4"/>
          <a:stretch>
            <a:fillRect/>
          </a:stretch>
        </p:blipFill>
        <p:spPr>
          <a:xfrm>
            <a:off x="1004544" y="2836140"/>
            <a:ext cx="10092998" cy="8043720"/>
          </a:xfrm>
          <a:prstGeom prst="rect">
            <a:avLst/>
          </a:prstGeom>
        </p:spPr>
      </p:pic>
      <p:sp>
        <p:nvSpPr>
          <p:cNvPr id="7" name="CasellaDiTesto 6">
            <a:extLst>
              <a:ext uri="{FF2B5EF4-FFF2-40B4-BE49-F238E27FC236}">
                <a16:creationId xmlns:a16="http://schemas.microsoft.com/office/drawing/2014/main" id="{3B97A0D3-958E-7D77-F574-3E1BEF80E45D}"/>
              </a:ext>
            </a:extLst>
          </p:cNvPr>
          <p:cNvSpPr txBox="1"/>
          <p:nvPr/>
        </p:nvSpPr>
        <p:spPr>
          <a:xfrm>
            <a:off x="1004544" y="2110285"/>
            <a:ext cx="919995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it-IT"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Mappa delle province secondo l’indice di </a:t>
            </a:r>
            <a:r>
              <a:rPr lang="it-IT"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Peculato e concussione </a:t>
            </a:r>
            <a:r>
              <a:rPr lang="it-IT"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(2020)</a:t>
            </a:r>
            <a:endParaRPr kumimoji="0" lang="it-IT" sz="24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1941385655"/>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667263" y="59832"/>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L’analisi delle correlazioni; le chiavi di lettura (1)</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7" name="CasellaDiTesto 6">
            <a:extLst>
              <a:ext uri="{FF2B5EF4-FFF2-40B4-BE49-F238E27FC236}">
                <a16:creationId xmlns:a16="http://schemas.microsoft.com/office/drawing/2014/main" id="{53EB4BEB-A16A-42F0-B15C-B028A8CDF885}"/>
              </a:ext>
            </a:extLst>
          </p:cNvPr>
          <p:cNvSpPr txBox="1"/>
          <p:nvPr/>
        </p:nvSpPr>
        <p:spPr>
          <a:xfrm>
            <a:off x="480227" y="1882294"/>
            <a:ext cx="23049474" cy="922265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just">
              <a:lnSpc>
                <a:spcPct val="115000"/>
              </a:lnSpc>
              <a:spcAft>
                <a:spcPts val="800"/>
              </a:spcAft>
            </a:pPr>
            <a:r>
              <a:rPr lang="it-IT" sz="3200" b="1" cap="small" dirty="0">
                <a:solidFill>
                  <a:srgbClr val="00B0F0"/>
                </a:solidFill>
                <a:effectLst/>
                <a:latin typeface="Calibri" panose="020F0502020204030204" pitchFamily="34" charset="0"/>
                <a:ea typeface="WenQuanYi Micro Hei"/>
                <a:cs typeface="Calibri" panose="020F0502020204030204" pitchFamily="34" charset="0"/>
              </a:rPr>
              <a:t>Chiave di lettura T1</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 </a:t>
            </a:r>
            <a:r>
              <a:rPr lang="it-IT" sz="3200" b="1" cap="small" dirty="0">
                <a:solidFill>
                  <a:srgbClr val="C00000"/>
                </a:solidFill>
                <a:effectLst/>
                <a:latin typeface="Calibri" panose="020F0502020204030204" pitchFamily="34" charset="0"/>
                <a:ea typeface="WenQuanYi Micro Hei"/>
                <a:cs typeface="Calibri" panose="020F0502020204030204" pitchFamily="34" charset="0"/>
              </a:rPr>
              <a:t>lo stadio evolutivo del mercato del lavoro</a:t>
            </a:r>
            <a:r>
              <a:rPr lang="it-IT" sz="3200" cap="small" dirty="0">
                <a:solidFill>
                  <a:srgbClr val="002060"/>
                </a:solidFill>
                <a:effectLst/>
                <a:latin typeface="Calibri" panose="020F0502020204030204" pitchFamily="34" charset="0"/>
                <a:ea typeface="WenQuanYi Micro Hei"/>
                <a:cs typeface="Calibri" panose="020F0502020204030204" pitchFamily="34" charset="0"/>
              </a:rPr>
              <a:t>. </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Numerosi ed eterogenei sono i fattori del mercato del lavoro che si correlano alle diverse forme di illegalità economica e criminalità organizzata. Si osservano variabili diverse del mercato del lavoro che mostrano correlazioni intense e intermedie, dirette ed inverse, soprattutto per quanto concerne i reati tipici mafiosi e delle associazioni criminali, ma anche relativamente all’illegalità finanziaria e commerciale. In generale, gli aspetti maggiormente correlati sono legati alle </a:t>
            </a:r>
            <a:r>
              <a:rPr lang="it-IT" sz="3200" b="1" u="sng" cap="small" dirty="0">
                <a:solidFill>
                  <a:srgbClr val="002060"/>
                </a:solidFill>
                <a:effectLst/>
                <a:latin typeface="Calibri" panose="020F0502020204030204" pitchFamily="34" charset="0"/>
                <a:ea typeface="WenQuanYi Micro Hei"/>
                <a:cs typeface="Calibri" panose="020F0502020204030204" pitchFamily="34" charset="0"/>
              </a:rPr>
              <a:t>difficoltà di ingresso </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nel mercato del lavoro, ad un lavoro che spesso si connota da </a:t>
            </a:r>
            <a:r>
              <a:rPr lang="it-IT" sz="3200" b="1" u="sng" cap="small" dirty="0">
                <a:solidFill>
                  <a:srgbClr val="002060"/>
                </a:solidFill>
                <a:effectLst/>
                <a:latin typeface="Calibri" panose="020F0502020204030204" pitchFamily="34" charset="0"/>
                <a:ea typeface="WenQuanYi Micro Hei"/>
                <a:cs typeface="Calibri" panose="020F0502020204030204" pitchFamily="34" charset="0"/>
              </a:rPr>
              <a:t>elevati livelli di irregolarità, di bassa paga, modesta intensità lavorativa (involontaria) e disuguaglianze occupazionali di genere ed età, nonché retributive</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Spesso si osserva come le difficoltà di ingresso si traducono in una mancata partecipazione attiva al lavoro ed alla sua ricerca, per lo più riguardante </a:t>
            </a:r>
            <a:r>
              <a:rPr lang="it-IT" sz="3200" b="1" u="sng" cap="small" dirty="0">
                <a:solidFill>
                  <a:srgbClr val="002060"/>
                </a:solidFill>
                <a:effectLst/>
                <a:latin typeface="Calibri" panose="020F0502020204030204" pitchFamily="34" charset="0"/>
                <a:ea typeface="WenQuanYi Micro Hei"/>
                <a:cs typeface="Calibri" panose="020F0502020204030204" pitchFamily="34" charset="0"/>
              </a:rPr>
              <a:t>giovani e donne</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Si tratta di fattori che si traducono in forme di </a:t>
            </a:r>
            <a:r>
              <a:rPr lang="it-IT" sz="3200" b="1" u="sng" cap="small" dirty="0">
                <a:solidFill>
                  <a:srgbClr val="002060"/>
                </a:solidFill>
                <a:effectLst/>
                <a:latin typeface="Calibri" panose="020F0502020204030204" pitchFamily="34" charset="0"/>
                <a:ea typeface="WenQuanYi Micro Hei"/>
                <a:cs typeface="Calibri" panose="020F0502020204030204" pitchFamily="34" charset="0"/>
              </a:rPr>
              <a:t>disoccupazione di lunga durata e modeste forme di benessere </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(povertà) che si riflettono sulla percezione del sé e sulla soddisfazione complessiva dell’individuo nella società. L’inclusione lavorativa e la premialità alle aspettative professionali (la società che premia osservando le regole) si riflette sul grado di </a:t>
            </a:r>
            <a:r>
              <a:rPr lang="it-IT" sz="3200" b="1" u="sng" cap="small" dirty="0">
                <a:solidFill>
                  <a:srgbClr val="002060"/>
                </a:solidFill>
                <a:effectLst/>
                <a:latin typeface="Calibri" panose="020F0502020204030204" pitchFamily="34" charset="0"/>
                <a:ea typeface="WenQuanYi Micro Hei"/>
                <a:cs typeface="Calibri" panose="020F0502020204030204" pitchFamily="34" charset="0"/>
              </a:rPr>
              <a:t>coesione della società </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e sui percorsi alternativi di vita (devianza);</a:t>
            </a:r>
          </a:p>
          <a:p>
            <a:pPr lvl="0" algn="just">
              <a:lnSpc>
                <a:spcPct val="115000"/>
              </a:lnSpc>
              <a:spcAft>
                <a:spcPts val="800"/>
              </a:spcAft>
            </a:pPr>
            <a:r>
              <a:rPr lang="it-IT" sz="3200" b="1" cap="small" dirty="0">
                <a:solidFill>
                  <a:srgbClr val="00B0F0"/>
                </a:solidFill>
                <a:effectLst/>
                <a:latin typeface="Calibri" panose="020F0502020204030204" pitchFamily="34" charset="0"/>
                <a:ea typeface="Calibri" panose="020F0502020204030204" pitchFamily="34" charset="0"/>
              </a:rPr>
              <a:t>Chiave di lettura T2</a:t>
            </a:r>
            <a:r>
              <a:rPr lang="it-IT" sz="3200" b="1" cap="small" dirty="0">
                <a:solidFill>
                  <a:srgbClr val="002060"/>
                </a:solidFill>
                <a:effectLst/>
                <a:latin typeface="Calibri" panose="020F0502020204030204" pitchFamily="34" charset="0"/>
                <a:ea typeface="Calibri" panose="020F0502020204030204" pitchFamily="34" charset="0"/>
              </a:rPr>
              <a:t> - </a:t>
            </a:r>
            <a:r>
              <a:rPr lang="it-IT" sz="3200" b="1" cap="small" dirty="0">
                <a:solidFill>
                  <a:srgbClr val="C00000"/>
                </a:solidFill>
                <a:effectLst/>
                <a:latin typeface="Calibri" panose="020F0502020204030204" pitchFamily="34" charset="0"/>
                <a:ea typeface="Calibri" panose="020F0502020204030204" pitchFamily="34" charset="0"/>
              </a:rPr>
              <a:t>le aspettative e la soddisfazione (personali e sociali)</a:t>
            </a:r>
            <a:r>
              <a:rPr lang="it-IT" sz="3200" cap="small" dirty="0">
                <a:solidFill>
                  <a:srgbClr val="C00000"/>
                </a:solidFill>
                <a:effectLst/>
                <a:latin typeface="Calibri" panose="020F0502020204030204" pitchFamily="34" charset="0"/>
                <a:ea typeface="Calibri" panose="020F0502020204030204" pitchFamily="34" charset="0"/>
              </a:rPr>
              <a:t>. </a:t>
            </a:r>
            <a:r>
              <a:rPr lang="it-IT" sz="3200" b="1" cap="small" dirty="0">
                <a:solidFill>
                  <a:srgbClr val="002060"/>
                </a:solidFill>
                <a:effectLst/>
                <a:latin typeface="Calibri" panose="020F0502020204030204" pitchFamily="34" charset="0"/>
                <a:ea typeface="Calibri" panose="020F0502020204030204" pitchFamily="34" charset="0"/>
              </a:rPr>
              <a:t>Strettamente connesse con il mercato del lavoro ed, in generale, con il grado evolutivo dell’ambiente economico, le </a:t>
            </a:r>
            <a:r>
              <a:rPr lang="it-IT" sz="3200" b="1" u="sng" cap="small" dirty="0">
                <a:solidFill>
                  <a:srgbClr val="002060"/>
                </a:solidFill>
                <a:effectLst/>
                <a:latin typeface="Calibri" panose="020F0502020204030204" pitchFamily="34" charset="0"/>
                <a:ea typeface="Calibri" panose="020F0502020204030204" pitchFamily="34" charset="0"/>
              </a:rPr>
              <a:t>aspettative sociali e le diverse forme di soddisfazione (per le relazioni personali, familiari, per il lavoro svolto, per l’ambiente, per il contesto di vita</a:t>
            </a:r>
            <a:r>
              <a:rPr lang="it-IT" sz="3200" b="1" cap="small" dirty="0">
                <a:solidFill>
                  <a:srgbClr val="002060"/>
                </a:solidFill>
                <a:effectLst/>
                <a:latin typeface="Calibri" panose="020F0502020204030204" pitchFamily="34" charset="0"/>
                <a:ea typeface="Calibri" panose="020F0502020204030204" pitchFamily="34" charset="0"/>
              </a:rPr>
              <a:t>, etc.) rivelano forme di correlazione inversa con i reati tipici delle organizzazioni mafiose e di illegalità finanziaria. Ciò suggerisce come l’azione della criminalità organizzata trovi un humus operativo ideale in contesti sociali che presentano forme di modesta integrazione e coesione sociale ed economica;</a:t>
            </a:r>
          </a:p>
        </p:txBody>
      </p:sp>
      <p:pic>
        <p:nvPicPr>
          <p:cNvPr id="4" name="Immagine 3">
            <a:extLst>
              <a:ext uri="{FF2B5EF4-FFF2-40B4-BE49-F238E27FC236}">
                <a16:creationId xmlns:a16="http://schemas.microsoft.com/office/drawing/2014/main" id="{0DF4063E-4896-D237-8200-C923638AD22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2263729167"/>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667263" y="80614"/>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L’analisi delle correlazioni; le chiavi di lettura (2)</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7" name="CasellaDiTesto 6">
            <a:extLst>
              <a:ext uri="{FF2B5EF4-FFF2-40B4-BE49-F238E27FC236}">
                <a16:creationId xmlns:a16="http://schemas.microsoft.com/office/drawing/2014/main" id="{53EB4BEB-A16A-42F0-B15C-B028A8CDF885}"/>
              </a:ext>
            </a:extLst>
          </p:cNvPr>
          <p:cNvSpPr txBox="1"/>
          <p:nvPr/>
        </p:nvSpPr>
        <p:spPr>
          <a:xfrm>
            <a:off x="1004543" y="1238058"/>
            <a:ext cx="22374912" cy="108161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14000"/>
              </a:lnSpc>
              <a:spcAft>
                <a:spcPts val="600"/>
              </a:spcAft>
            </a:pPr>
            <a:r>
              <a:rPr lang="it-IT" sz="3000" b="1" cap="small" dirty="0">
                <a:solidFill>
                  <a:srgbClr val="00B0F0"/>
                </a:solidFill>
                <a:effectLst/>
                <a:latin typeface="Calibri" panose="020F0502020204030204" pitchFamily="34" charset="0"/>
                <a:ea typeface="WenQuanYi Micro Hei"/>
                <a:cs typeface="Calibri" panose="020F0502020204030204" pitchFamily="34" charset="0"/>
              </a:rPr>
              <a:t>Chiave di lettura T3</a:t>
            </a:r>
            <a:r>
              <a:rPr lang="it-IT" sz="3000" b="1" cap="small" dirty="0">
                <a:solidFill>
                  <a:srgbClr val="002060"/>
                </a:solidFill>
                <a:effectLst/>
                <a:latin typeface="Calibri" panose="020F0502020204030204" pitchFamily="34" charset="0"/>
                <a:ea typeface="WenQuanYi Micro Hei"/>
                <a:cs typeface="Calibri" panose="020F0502020204030204" pitchFamily="34" charset="0"/>
              </a:rPr>
              <a:t> - </a:t>
            </a:r>
            <a:r>
              <a:rPr lang="it-IT" sz="3000" b="1" cap="small" dirty="0">
                <a:solidFill>
                  <a:srgbClr val="C00000"/>
                </a:solidFill>
                <a:effectLst/>
                <a:latin typeface="Calibri" panose="020F0502020204030204" pitchFamily="34" charset="0"/>
                <a:ea typeface="WenQuanYi Micro Hei"/>
                <a:cs typeface="Calibri" panose="020F0502020204030204" pitchFamily="34" charset="0"/>
              </a:rPr>
              <a:t>l’intensità delle disuguaglianze interne di reddito</a:t>
            </a:r>
            <a:r>
              <a:rPr lang="it-IT" sz="3000" b="1" cap="small" dirty="0">
                <a:solidFill>
                  <a:srgbClr val="002060"/>
                </a:solidFill>
                <a:effectLst/>
                <a:latin typeface="Calibri" panose="020F0502020204030204" pitchFamily="34" charset="0"/>
                <a:ea typeface="WenQuanYi Micro Hei"/>
                <a:cs typeface="Calibri" panose="020F0502020204030204" pitchFamily="34" charset="0"/>
              </a:rPr>
              <a:t>. Soventemente, nelle aree di diffusione della criminalità mafiosa, si riscontrano consistenti diseguaglianze di benessere economico e povertà. Si tratta certamente di fattori legati all’intensità produttiva ed allo stadio evolutivo del mercato del lavoro che convergono sul grado di soddisfazione sociale e, in definitiva, sul livello di coesione ed integrazione personale generando </a:t>
            </a:r>
            <a:r>
              <a:rPr lang="it-IT" sz="3000" b="1" u="sng" cap="small" dirty="0">
                <a:solidFill>
                  <a:srgbClr val="002060"/>
                </a:solidFill>
                <a:effectLst/>
                <a:latin typeface="Calibri" panose="020F0502020204030204" pitchFamily="34" charset="0"/>
                <a:ea typeface="WenQuanYi Micro Hei"/>
                <a:cs typeface="Calibri" panose="020F0502020204030204" pitchFamily="34" charset="0"/>
              </a:rPr>
              <a:t>fratture e forme di vulnerabilità</a:t>
            </a:r>
            <a:r>
              <a:rPr lang="it-IT" sz="3000" b="1" cap="small" dirty="0">
                <a:solidFill>
                  <a:srgbClr val="002060"/>
                </a:solidFill>
                <a:effectLst/>
                <a:latin typeface="Calibri" panose="020F0502020204030204" pitchFamily="34" charset="0"/>
                <a:ea typeface="WenQuanYi Micro Hei"/>
                <a:cs typeface="Calibri" panose="020F0502020204030204" pitchFamily="34" charset="0"/>
              </a:rPr>
              <a:t>. In generale, la povertà e le diseguaglianze di reddito si correlano direttamente alla presenza di illeciti da parte di organizzazioni mafiose, con l’illegalità finanziaria e commerciale;</a:t>
            </a:r>
            <a:endParaRPr lang="it-IT" sz="3000" b="1" dirty="0"/>
          </a:p>
          <a:p>
            <a:pPr lvl="0" algn="just">
              <a:lnSpc>
                <a:spcPct val="114000"/>
              </a:lnSpc>
              <a:spcAft>
                <a:spcPts val="600"/>
              </a:spcAft>
            </a:pPr>
            <a:r>
              <a:rPr lang="it-IT" sz="3000" b="1" cap="small" dirty="0">
                <a:solidFill>
                  <a:srgbClr val="00B0F0"/>
                </a:solidFill>
                <a:effectLst/>
                <a:latin typeface="Calibri" panose="020F0502020204030204" pitchFamily="34" charset="0"/>
                <a:ea typeface="WenQuanYi Micro Hei"/>
                <a:cs typeface="Calibri" panose="020F0502020204030204" pitchFamily="34" charset="0"/>
              </a:rPr>
              <a:t>Chiave di lettura T4</a:t>
            </a:r>
            <a:r>
              <a:rPr lang="it-IT" sz="3000" b="1" cap="small" dirty="0">
                <a:solidFill>
                  <a:srgbClr val="002060"/>
                </a:solidFill>
                <a:effectLst/>
                <a:latin typeface="Calibri" panose="020F0502020204030204" pitchFamily="34" charset="0"/>
                <a:ea typeface="WenQuanYi Micro Hei"/>
                <a:cs typeface="Calibri" panose="020F0502020204030204" pitchFamily="34" charset="0"/>
              </a:rPr>
              <a:t> - </a:t>
            </a:r>
            <a:r>
              <a:rPr lang="it-IT" sz="3000" b="1" cap="small" dirty="0">
                <a:solidFill>
                  <a:srgbClr val="C00000"/>
                </a:solidFill>
                <a:effectLst/>
                <a:latin typeface="Calibri" panose="020F0502020204030204" pitchFamily="34" charset="0"/>
                <a:ea typeface="WenQuanYi Micro Hei"/>
                <a:cs typeface="Calibri" panose="020F0502020204030204" pitchFamily="34" charset="0"/>
              </a:rPr>
              <a:t>il livello di istruzione della popolazione</a:t>
            </a:r>
            <a:r>
              <a:rPr lang="it-IT" sz="3000" b="1" cap="small" dirty="0">
                <a:solidFill>
                  <a:srgbClr val="002060"/>
                </a:solidFill>
                <a:effectLst/>
                <a:latin typeface="Calibri" panose="020F0502020204030204" pitchFamily="34" charset="0"/>
                <a:ea typeface="WenQuanYi Micro Hei"/>
                <a:cs typeface="Calibri" panose="020F0502020204030204" pitchFamily="34" charset="0"/>
              </a:rPr>
              <a:t>. Le </a:t>
            </a:r>
            <a:r>
              <a:rPr lang="it-IT" sz="3000" b="1" u="sng" cap="small" dirty="0">
                <a:solidFill>
                  <a:srgbClr val="002060"/>
                </a:solidFill>
                <a:effectLst/>
                <a:latin typeface="Calibri" panose="020F0502020204030204" pitchFamily="34" charset="0"/>
                <a:ea typeface="WenQuanYi Micro Hei"/>
                <a:cs typeface="Calibri" panose="020F0502020204030204" pitchFamily="34" charset="0"/>
              </a:rPr>
              <a:t>competenze</a:t>
            </a:r>
            <a:r>
              <a:rPr lang="it-IT" sz="3000" b="1" cap="small" dirty="0">
                <a:solidFill>
                  <a:srgbClr val="002060"/>
                </a:solidFill>
                <a:effectLst/>
                <a:latin typeface="Calibri" panose="020F0502020204030204" pitchFamily="34" charset="0"/>
                <a:ea typeface="WenQuanYi Micro Hei"/>
                <a:cs typeface="Calibri" panose="020F0502020204030204" pitchFamily="34" charset="0"/>
              </a:rPr>
              <a:t> alfabetiche, matematiche e/o digitali non adeguate, come l’abbandono precoce dei percorsi scolastici o </a:t>
            </a:r>
            <a:r>
              <a:rPr lang="it-IT" sz="3000" b="1" u="sng" cap="small" dirty="0">
                <a:solidFill>
                  <a:srgbClr val="002060"/>
                </a:solidFill>
                <a:effectLst/>
                <a:latin typeface="Calibri" panose="020F0502020204030204" pitchFamily="34" charset="0"/>
                <a:ea typeface="WenQuanYi Micro Hei"/>
                <a:cs typeface="Calibri" panose="020F0502020204030204" pitchFamily="34" charset="0"/>
              </a:rPr>
              <a:t>l’uscita prematura </a:t>
            </a:r>
            <a:r>
              <a:rPr lang="it-IT" sz="3000" b="1" cap="small" dirty="0">
                <a:solidFill>
                  <a:srgbClr val="002060"/>
                </a:solidFill>
                <a:effectLst/>
                <a:latin typeface="Calibri" panose="020F0502020204030204" pitchFamily="34" charset="0"/>
                <a:ea typeface="WenQuanYi Micro Hei"/>
                <a:cs typeface="Calibri" panose="020F0502020204030204" pitchFamily="34" charset="0"/>
              </a:rPr>
              <a:t>dei giovani dai sistemi di formazione, si rivelano correlate con numerosi reati tipici delle organizzazioni mafiose, come anche ad alcune forme di illegalità finanziaria e commerciale. Si tratta di fattori che in larga misura si rivelano paralleli ad un mercato del lavoro caratterizzato da bassa intensità, elevati tassi di irregolarità, disuguaglianze di genere, barriere all’ingresso per i giovani, nonché diseguaglianze di benessere;</a:t>
            </a:r>
            <a:endParaRPr lang="it-IT" sz="3000" b="1" dirty="0">
              <a:effectLst/>
              <a:latin typeface="Calibri" panose="020F0502020204030204" pitchFamily="34" charset="0"/>
              <a:ea typeface="WenQuanYi Micro Hei"/>
              <a:cs typeface="Times New Roman" panose="02020603050405020304" pitchFamily="18" charset="0"/>
            </a:endParaRPr>
          </a:p>
          <a:p>
            <a:pPr algn="just">
              <a:lnSpc>
                <a:spcPct val="114000"/>
              </a:lnSpc>
              <a:spcAft>
                <a:spcPts val="600"/>
              </a:spcAft>
            </a:pPr>
            <a:r>
              <a:rPr lang="it-IT" sz="3000" b="1" cap="small" dirty="0">
                <a:solidFill>
                  <a:srgbClr val="00B0F0"/>
                </a:solidFill>
                <a:effectLst/>
                <a:latin typeface="Calibri" panose="020F0502020204030204" pitchFamily="34" charset="0"/>
                <a:ea typeface="Calibri" panose="020F0502020204030204" pitchFamily="34" charset="0"/>
              </a:rPr>
              <a:t>Chiave di lettura T5</a:t>
            </a:r>
            <a:r>
              <a:rPr lang="it-IT" sz="3000" b="1" cap="small" dirty="0">
                <a:solidFill>
                  <a:srgbClr val="002060"/>
                </a:solidFill>
                <a:effectLst/>
                <a:latin typeface="Calibri" panose="020F0502020204030204" pitchFamily="34" charset="0"/>
                <a:ea typeface="Calibri" panose="020F0502020204030204" pitchFamily="34" charset="0"/>
              </a:rPr>
              <a:t> - </a:t>
            </a:r>
            <a:r>
              <a:rPr lang="it-IT" sz="3000" b="1" cap="small" dirty="0">
                <a:solidFill>
                  <a:srgbClr val="C00000"/>
                </a:solidFill>
                <a:effectLst/>
                <a:latin typeface="Calibri" panose="020F0502020204030204" pitchFamily="34" charset="0"/>
                <a:ea typeface="Calibri" panose="020F0502020204030204" pitchFamily="34" charset="0"/>
              </a:rPr>
              <a:t>la presenza e l’articolazione delle infrastrutture di trasporto</a:t>
            </a:r>
            <a:r>
              <a:rPr lang="it-IT" sz="3000" b="1" cap="small" dirty="0">
                <a:solidFill>
                  <a:srgbClr val="002060"/>
                </a:solidFill>
                <a:effectLst/>
                <a:latin typeface="Calibri" panose="020F0502020204030204" pitchFamily="34" charset="0"/>
                <a:ea typeface="Calibri" panose="020F0502020204030204" pitchFamily="34" charset="0"/>
              </a:rPr>
              <a:t>. Le infrastrutture di trasporto si correlano con alcune forme di criminalità organizzata, come l’intimidazione nei confronti delle persone, all’insegna del controllo del territorio e/o della contaminazione di aree vicine e lontane, ma ad elevata prossimità logistica. Per altro verso, come noto, si osserva una correlazione delle aree portuali ed aeroportuali con diverse forme di illegalità finanziaria e commerciale, anche in relazione al fatto che tali infrastrutture puntuali si localizzano in larga misura presso le aree metropolitane ed urbane;</a:t>
            </a:r>
          </a:p>
          <a:p>
            <a:pPr algn="just">
              <a:lnSpc>
                <a:spcPct val="114000"/>
              </a:lnSpc>
              <a:spcAft>
                <a:spcPts val="600"/>
              </a:spcAft>
            </a:pPr>
            <a:r>
              <a:rPr lang="it-IT" sz="3000" b="1" cap="small" dirty="0">
                <a:solidFill>
                  <a:srgbClr val="00B0F0"/>
                </a:solidFill>
                <a:effectLst/>
                <a:latin typeface="Calibri" panose="020F0502020204030204" pitchFamily="34" charset="0"/>
                <a:ea typeface="WenQuanYi Micro Hei"/>
                <a:cs typeface="Calibri" panose="020F0502020204030204" pitchFamily="34" charset="0"/>
              </a:rPr>
              <a:t>Chiave di lettura T6</a:t>
            </a:r>
            <a:r>
              <a:rPr lang="it-IT" sz="3000" b="1" cap="small" dirty="0">
                <a:solidFill>
                  <a:srgbClr val="002060"/>
                </a:solidFill>
                <a:effectLst/>
                <a:latin typeface="Calibri" panose="020F0502020204030204" pitchFamily="34" charset="0"/>
                <a:ea typeface="WenQuanYi Micro Hei"/>
                <a:cs typeface="Calibri" panose="020F0502020204030204" pitchFamily="34" charset="0"/>
              </a:rPr>
              <a:t> - </a:t>
            </a:r>
            <a:r>
              <a:rPr lang="it-IT" sz="3000" b="1" cap="small" dirty="0">
                <a:solidFill>
                  <a:srgbClr val="C00000"/>
                </a:solidFill>
                <a:effectLst/>
                <a:latin typeface="Calibri" panose="020F0502020204030204" pitchFamily="34" charset="0"/>
                <a:ea typeface="WenQuanYi Micro Hei"/>
                <a:cs typeface="Calibri" panose="020F0502020204030204" pitchFamily="34" charset="0"/>
              </a:rPr>
              <a:t>il livello di apertura e di competitività dell’economia</a:t>
            </a:r>
            <a:r>
              <a:rPr lang="it-IT" sz="3000" b="1" cap="small" dirty="0">
                <a:solidFill>
                  <a:srgbClr val="002060"/>
                </a:solidFill>
                <a:effectLst/>
                <a:latin typeface="Calibri" panose="020F0502020204030204" pitchFamily="34" charset="0"/>
                <a:ea typeface="WenQuanYi Micro Hei"/>
                <a:cs typeface="Calibri" panose="020F0502020204030204" pitchFamily="34" charset="0"/>
              </a:rPr>
              <a:t>. In tale ambito, tra i fattori che si correlano inversamente con la presenza di organizzazioni mafiose troviamo la produttività dei settori (industria, commercio, turismo, servizi alle imprese), la ricchezza complessivamente prodotta, l’attrattività economica e scientifica, l’intensità finanziaria dell’attività imprenditoriale, la capacità di esportare l’intensità di accumulazione del capitale da parte delle imprese. Tali aspetti si rivelano spesso paralleli alla presenza di elevati tassi di scolarizzazione, integrazione lavorativa e contenuta presenza di divari di benessere;</a:t>
            </a:r>
            <a:endParaRPr lang="it-IT" sz="3000" b="1" dirty="0"/>
          </a:p>
        </p:txBody>
      </p:sp>
      <p:pic>
        <p:nvPicPr>
          <p:cNvPr id="4" name="Immagine 3">
            <a:extLst>
              <a:ext uri="{FF2B5EF4-FFF2-40B4-BE49-F238E27FC236}">
                <a16:creationId xmlns:a16="http://schemas.microsoft.com/office/drawing/2014/main" id="{329F734C-1044-B593-724D-9D9B31EE1BE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290607107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667263" y="205306"/>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L’analisi delle correlazioni; le chiavi di lettura (3)</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7" name="CasellaDiTesto 6">
            <a:extLst>
              <a:ext uri="{FF2B5EF4-FFF2-40B4-BE49-F238E27FC236}">
                <a16:creationId xmlns:a16="http://schemas.microsoft.com/office/drawing/2014/main" id="{53EB4BEB-A16A-42F0-B15C-B028A8CDF885}"/>
              </a:ext>
            </a:extLst>
          </p:cNvPr>
          <p:cNvSpPr txBox="1"/>
          <p:nvPr/>
        </p:nvSpPr>
        <p:spPr>
          <a:xfrm>
            <a:off x="667263" y="1466658"/>
            <a:ext cx="23049474" cy="102526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lvl="0" algn="just">
              <a:lnSpc>
                <a:spcPct val="115000"/>
              </a:lnSpc>
            </a:pPr>
            <a:r>
              <a:rPr lang="it-IT" sz="3200" b="1" cap="small" dirty="0">
                <a:solidFill>
                  <a:srgbClr val="00B0F0"/>
                </a:solidFill>
                <a:effectLst/>
                <a:latin typeface="Calibri" panose="020F0502020204030204" pitchFamily="34" charset="0"/>
                <a:ea typeface="WenQuanYi Micro Hei"/>
                <a:cs typeface="Calibri" panose="020F0502020204030204" pitchFamily="34" charset="0"/>
              </a:rPr>
              <a:t>Chiave di lettura T7</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 </a:t>
            </a:r>
            <a:r>
              <a:rPr lang="it-IT" sz="3200" b="1" cap="small" dirty="0">
                <a:solidFill>
                  <a:srgbClr val="C00000"/>
                </a:solidFill>
                <a:effectLst/>
                <a:latin typeface="Calibri" panose="020F0502020204030204" pitchFamily="34" charset="0"/>
                <a:ea typeface="WenQuanYi Micro Hei"/>
                <a:cs typeface="Calibri" panose="020F0502020204030204" pitchFamily="34" charset="0"/>
              </a:rPr>
              <a:t>il grado di efficienza e/o efficacia dei servizi offerti</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La presenza e la qualità dei servizi offerti dalla Pubblica Amministrazione (o da enti di diritto privato ma di derivazione pubblica) è ampiamente correlata con tutte le forme di illegalità economica considerate. Le fattispecie considerate sono quelle dell’emigrazione ospedaliera, le interruzioni del servizio elettrico, l’irregolarità nella distribuzione dell’acqua, la durata dei procedimenti civili e la durata effettiva dei procedimenti definiti presso i tribunali ordinari, l’erosione dei litorali (che presuppone la presenza di una costa e di un settore ricettivo marino), la conservazione dell’ambiente anche nell’ambito del tema dei rifiuti;</a:t>
            </a:r>
            <a:endParaRPr lang="it-IT" sz="3200" b="1" dirty="0">
              <a:effectLst/>
              <a:latin typeface="Calibri" panose="020F0502020204030204" pitchFamily="34" charset="0"/>
              <a:ea typeface="WenQuanYi Micro Hei"/>
              <a:cs typeface="Times New Roman" panose="02020603050405020304" pitchFamily="18" charset="0"/>
            </a:endParaRPr>
          </a:p>
          <a:p>
            <a:pPr lvl="0" algn="just">
              <a:lnSpc>
                <a:spcPct val="115000"/>
              </a:lnSpc>
            </a:pPr>
            <a:r>
              <a:rPr lang="it-IT" sz="3200" b="1" cap="small" dirty="0">
                <a:solidFill>
                  <a:srgbClr val="00B0F0"/>
                </a:solidFill>
                <a:effectLst/>
                <a:latin typeface="Calibri" panose="020F0502020204030204" pitchFamily="34" charset="0"/>
                <a:ea typeface="WenQuanYi Micro Hei"/>
                <a:cs typeface="Calibri" panose="020F0502020204030204" pitchFamily="34" charset="0"/>
              </a:rPr>
              <a:t>Chiave di lettura T8</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 </a:t>
            </a:r>
            <a:r>
              <a:rPr lang="it-IT" sz="3200" b="1" cap="small" dirty="0">
                <a:solidFill>
                  <a:srgbClr val="C00000"/>
                </a:solidFill>
                <a:effectLst/>
                <a:latin typeface="Calibri" panose="020F0502020204030204" pitchFamily="34" charset="0"/>
                <a:ea typeface="WenQuanYi Micro Hei"/>
                <a:cs typeface="Calibri" panose="020F0502020204030204" pitchFamily="34" charset="0"/>
              </a:rPr>
              <a:t>lo stato di conservazione dell’ambiente urbano e naturale</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La presenza delle attività della criminalità organizzata, come alcune forme di illegalità finanziaria e commerciale, nonché informatica, sono ampiamente correlate con l’abusivismo edilizio, l’insoddisfazione per il paesaggio del luogo di vita, la superficie boscata percorsa da incendi, l’erosione dei litorali;</a:t>
            </a:r>
            <a:endParaRPr lang="it-IT" sz="3200" b="1" dirty="0">
              <a:effectLst/>
              <a:latin typeface="Calibri" panose="020F0502020204030204" pitchFamily="34" charset="0"/>
              <a:ea typeface="WenQuanYi Micro Hei"/>
              <a:cs typeface="Times New Roman" panose="02020603050405020304" pitchFamily="18" charset="0"/>
            </a:endParaRPr>
          </a:p>
          <a:p>
            <a:pPr lvl="0" algn="just">
              <a:lnSpc>
                <a:spcPct val="115000"/>
              </a:lnSpc>
            </a:pPr>
            <a:r>
              <a:rPr lang="it-IT" sz="3200" b="1" cap="small" dirty="0">
                <a:solidFill>
                  <a:srgbClr val="00B0F0"/>
                </a:solidFill>
                <a:effectLst/>
                <a:latin typeface="Calibri" panose="020F0502020204030204" pitchFamily="34" charset="0"/>
                <a:ea typeface="WenQuanYi Micro Hei"/>
                <a:cs typeface="Calibri" panose="020F0502020204030204" pitchFamily="34" charset="0"/>
              </a:rPr>
              <a:t>Chiave di lettura T9</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 </a:t>
            </a:r>
            <a:r>
              <a:rPr lang="it-IT" sz="3200" b="1" cap="small" dirty="0">
                <a:solidFill>
                  <a:srgbClr val="C00000"/>
                </a:solidFill>
                <a:effectLst/>
                <a:latin typeface="Calibri" panose="020F0502020204030204" pitchFamily="34" charset="0"/>
                <a:ea typeface="WenQuanYi Micro Hei"/>
                <a:cs typeface="Calibri" panose="020F0502020204030204" pitchFamily="34" charset="0"/>
              </a:rPr>
              <a:t>i consumi culturali e la diffusione della pratica sportiva</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Parallelamente ai livelli di istruzione e formazione, il grado di diffusione degli spettacoli teatrali e musicali, nonché l’indice di domanda culturale dei musei e istituti similari, la spesa dei comuni per cultura, la partecipazione culturale fuori casa, la fruizione di biblioteche e la lettura di libri e quotidiani, così come il grado di diffusione di internet presso le famiglie e l’attenzione alla salute attraverso la pratica sportiva, sono elementi che si rivelano inversamente correlati ai principali reati della criminalità organizzata e ad alcune fattispecie di illegalità finanziaria e commerciale;</a:t>
            </a:r>
            <a:endParaRPr lang="it-IT" sz="3200" b="1" dirty="0">
              <a:effectLst/>
              <a:latin typeface="Calibri" panose="020F0502020204030204" pitchFamily="34" charset="0"/>
              <a:ea typeface="WenQuanYi Micro Hei"/>
              <a:cs typeface="Times New Roman" panose="02020603050405020304" pitchFamily="18" charset="0"/>
            </a:endParaRPr>
          </a:p>
          <a:p>
            <a:pPr lvl="0" algn="just">
              <a:lnSpc>
                <a:spcPct val="115000"/>
              </a:lnSpc>
              <a:spcAft>
                <a:spcPts val="800"/>
              </a:spcAft>
            </a:pPr>
            <a:r>
              <a:rPr lang="it-IT" sz="3200" b="1" cap="small" dirty="0">
                <a:solidFill>
                  <a:srgbClr val="00B0F0"/>
                </a:solidFill>
                <a:effectLst/>
                <a:latin typeface="Calibri" panose="020F0502020204030204" pitchFamily="34" charset="0"/>
                <a:ea typeface="WenQuanYi Micro Hei"/>
                <a:cs typeface="Calibri" panose="020F0502020204030204" pitchFamily="34" charset="0"/>
              </a:rPr>
              <a:t>Chiave di lettura T10</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 </a:t>
            </a:r>
            <a:r>
              <a:rPr lang="it-IT" sz="3200" b="1" cap="small" dirty="0">
                <a:solidFill>
                  <a:srgbClr val="C00000"/>
                </a:solidFill>
                <a:effectLst/>
                <a:latin typeface="Calibri" panose="020F0502020204030204" pitchFamily="34" charset="0"/>
                <a:ea typeface="WenQuanYi Micro Hei"/>
                <a:cs typeface="Calibri" panose="020F0502020204030204" pitchFamily="34" charset="0"/>
              </a:rPr>
              <a:t>la partecipazione civica, il volontariato e l’associazionismo</a:t>
            </a:r>
            <a:r>
              <a:rPr lang="it-IT" sz="3200" b="1" cap="small" dirty="0">
                <a:solidFill>
                  <a:srgbClr val="002060"/>
                </a:solidFill>
                <a:effectLst/>
                <a:latin typeface="Calibri" panose="020F0502020204030204" pitchFamily="34" charset="0"/>
                <a:ea typeface="WenQuanYi Micro Hei"/>
                <a:cs typeface="Calibri" panose="020F0502020204030204" pitchFamily="34" charset="0"/>
              </a:rPr>
              <a:t>. La capacità di sviluppo dei servizi sociali, il finanziamento delle associazioni, la partecipazione sociale, civica e politica, la presenza di organizzazioni non profit, il volontariato, la presenza di imprese e istituzioni che svolgono attività a contenuto sociale sono fattori che si correlano inversamente, anche in maniera intensa, a tutte le forme di illegalità considerate.</a:t>
            </a:r>
            <a:r>
              <a:rPr lang="it-IT" sz="3200" b="1" dirty="0">
                <a:solidFill>
                  <a:srgbClr val="002060"/>
                </a:solidFill>
                <a:effectLst/>
                <a:latin typeface="Calibri" panose="020F0502020204030204" pitchFamily="34" charset="0"/>
                <a:ea typeface="WenQuanYi Micro Hei"/>
                <a:cs typeface="Calibri" panose="020F0502020204030204" pitchFamily="34" charset="0"/>
              </a:rPr>
              <a:t> </a:t>
            </a:r>
            <a:endParaRPr lang="it-IT" sz="3200" b="1" dirty="0">
              <a:effectLst/>
              <a:latin typeface="Calibri" panose="020F0502020204030204" pitchFamily="34" charset="0"/>
              <a:ea typeface="WenQuanYi Micro Hei"/>
              <a:cs typeface="Times New Roman" panose="02020603050405020304" pitchFamily="18" charset="0"/>
            </a:endParaRPr>
          </a:p>
        </p:txBody>
      </p:sp>
      <p:pic>
        <p:nvPicPr>
          <p:cNvPr id="4" name="Immagine 3">
            <a:extLst>
              <a:ext uri="{FF2B5EF4-FFF2-40B4-BE49-F238E27FC236}">
                <a16:creationId xmlns:a16="http://schemas.microsoft.com/office/drawing/2014/main" id="{51FAC8D3-970C-C8FB-D5B9-156444503C0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132320515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482595A-995C-0196-F04B-2D9E33C405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
        <p:nvSpPr>
          <p:cNvPr id="3" name="Titolo">
            <a:extLst>
              <a:ext uri="{FF2B5EF4-FFF2-40B4-BE49-F238E27FC236}">
                <a16:creationId xmlns:a16="http://schemas.microsoft.com/office/drawing/2014/main" id="{33504890-1B47-4DFF-CD92-317D023FDB52}"/>
              </a:ext>
            </a:extLst>
          </p:cNvPr>
          <p:cNvSpPr txBox="1"/>
          <p:nvPr/>
        </p:nvSpPr>
        <p:spPr>
          <a:xfrm>
            <a:off x="524447" y="186471"/>
            <a:ext cx="23335106"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I fabbisogni informativi sulle aziende confiscate</a:t>
            </a:r>
          </a:p>
        </p:txBody>
      </p:sp>
      <p:sp>
        <p:nvSpPr>
          <p:cNvPr id="4" name="CasellaDiTesto 3">
            <a:extLst>
              <a:ext uri="{FF2B5EF4-FFF2-40B4-BE49-F238E27FC236}">
                <a16:creationId xmlns:a16="http://schemas.microsoft.com/office/drawing/2014/main" id="{33F24101-A71B-A9F2-9260-5C0B1610CC75}"/>
              </a:ext>
            </a:extLst>
          </p:cNvPr>
          <p:cNvSpPr txBox="1"/>
          <p:nvPr/>
        </p:nvSpPr>
        <p:spPr>
          <a:xfrm>
            <a:off x="541382" y="1481807"/>
            <a:ext cx="9584266" cy="9582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914400" eaLnBrk="0" fontAlgn="base">
              <a:lnSpc>
                <a:spcPct val="150000"/>
              </a:lnSpc>
              <a:spcBef>
                <a:spcPct val="0"/>
              </a:spcBef>
              <a:spcAft>
                <a:spcPts val="1200"/>
              </a:spcAft>
            </a:pPr>
            <a:r>
              <a:rPr lang="it-IT" sz="3200" dirty="0"/>
              <a:t>La fase di approfondimento del progetto OK si è caratterizzata per lo svolgimento dei </a:t>
            </a:r>
            <a:r>
              <a:rPr lang="it-IT" sz="3200" b="1" dirty="0"/>
              <a:t>laboratori, quali momento di incontro e confronto tematico </a:t>
            </a:r>
            <a:r>
              <a:rPr lang="it-IT" sz="3200" dirty="0"/>
              <a:t>su aspetti diversi del processo di valorizzazione e reinserimento delle aziende confiscate. </a:t>
            </a:r>
          </a:p>
          <a:p>
            <a:pPr algn="just" defTabSz="914400" eaLnBrk="0" fontAlgn="base">
              <a:lnSpc>
                <a:spcPct val="150000"/>
              </a:lnSpc>
              <a:spcBef>
                <a:spcPct val="0"/>
              </a:spcBef>
              <a:spcAft>
                <a:spcPts val="1200"/>
              </a:spcAft>
            </a:pPr>
            <a:r>
              <a:rPr lang="it-IT" sz="3200" dirty="0"/>
              <a:t>L’attività laboratoriale si è articolata in </a:t>
            </a:r>
            <a:r>
              <a:rPr lang="it-IT" sz="3200" b="1" dirty="0">
                <a:solidFill>
                  <a:srgbClr val="0070C0"/>
                </a:solidFill>
              </a:rPr>
              <a:t>14 eventi doppi di approfondimento e scambio presso le CCIAA organizzatrici, coinvolgendo oltre 180 partecipanti qualificati, stimolati da 19 esperti</a:t>
            </a:r>
            <a:r>
              <a:rPr lang="it-IT" sz="3200" dirty="0"/>
              <a:t>.</a:t>
            </a:r>
          </a:p>
          <a:p>
            <a:pPr algn="just" defTabSz="914400" eaLnBrk="0" fontAlgn="base">
              <a:lnSpc>
                <a:spcPct val="150000"/>
              </a:lnSpc>
              <a:spcBef>
                <a:spcPct val="0"/>
              </a:spcBef>
              <a:spcAft>
                <a:spcPts val="1200"/>
              </a:spcAft>
            </a:pPr>
            <a:r>
              <a:rPr lang="it-IT" sz="3200" dirty="0"/>
              <a:t>Dalle registrazioni è emersa una selezione di oltre </a:t>
            </a:r>
            <a:r>
              <a:rPr lang="it-IT" sz="3200" b="1" dirty="0">
                <a:solidFill>
                  <a:srgbClr val="C00000"/>
                </a:solidFill>
              </a:rPr>
              <a:t>63 mila parole </a:t>
            </a:r>
            <a:r>
              <a:rPr lang="it-IT" sz="3200" dirty="0"/>
              <a:t>che stabiliscono un fulcro semantico:</a:t>
            </a:r>
          </a:p>
          <a:p>
            <a:pPr defTabSz="914400" eaLnBrk="0" fontAlgn="base">
              <a:lnSpc>
                <a:spcPct val="150000"/>
              </a:lnSpc>
              <a:spcBef>
                <a:spcPct val="0"/>
              </a:spcBef>
              <a:spcAft>
                <a:spcPts val="1200"/>
              </a:spcAft>
            </a:pPr>
            <a:r>
              <a:rPr lang="it-IT" sz="3200" b="1" dirty="0">
                <a:solidFill>
                  <a:srgbClr val="0070C0"/>
                </a:solidFill>
              </a:rPr>
              <a:t>AZIENDA – BENE – STATO</a:t>
            </a:r>
            <a:r>
              <a:rPr lang="it-IT" sz="3200" dirty="0"/>
              <a:t>.</a:t>
            </a:r>
          </a:p>
        </p:txBody>
      </p:sp>
      <p:pic>
        <p:nvPicPr>
          <p:cNvPr id="5" name="Immagine 4">
            <a:extLst>
              <a:ext uri="{FF2B5EF4-FFF2-40B4-BE49-F238E27FC236}">
                <a16:creationId xmlns:a16="http://schemas.microsoft.com/office/drawing/2014/main" id="{7E4E0135-82F1-3B03-A519-1045BF14B129}"/>
              </a:ext>
            </a:extLst>
          </p:cNvPr>
          <p:cNvPicPr>
            <a:picLocks noChangeAspect="1"/>
          </p:cNvPicPr>
          <p:nvPr/>
        </p:nvPicPr>
        <p:blipFill>
          <a:blip r:embed="rId3"/>
          <a:stretch>
            <a:fillRect/>
          </a:stretch>
        </p:blipFill>
        <p:spPr>
          <a:xfrm>
            <a:off x="10380135" y="1629831"/>
            <a:ext cx="13479418" cy="8995592"/>
          </a:xfrm>
          <a:prstGeom prst="rect">
            <a:avLst/>
          </a:prstGeom>
        </p:spPr>
      </p:pic>
      <p:sp>
        <p:nvSpPr>
          <p:cNvPr id="6" name="CasellaDiTesto 5">
            <a:extLst>
              <a:ext uri="{FF2B5EF4-FFF2-40B4-BE49-F238E27FC236}">
                <a16:creationId xmlns:a16="http://schemas.microsoft.com/office/drawing/2014/main" id="{87F5C675-669D-C5BD-D093-2F5152A93741}"/>
              </a:ext>
            </a:extLst>
          </p:cNvPr>
          <p:cNvSpPr txBox="1"/>
          <p:nvPr/>
        </p:nvSpPr>
        <p:spPr>
          <a:xfrm>
            <a:off x="10505560" y="10597004"/>
            <a:ext cx="11921065"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it-IT"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Fonte: Unioncamere – Centro Studi delle Camere di commercio G. Tagliacarne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2438338"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dirty="0">
              <a:ln>
                <a:noFill/>
              </a:ln>
              <a:solidFill>
                <a:srgbClr val="5E5E5E"/>
              </a:solidFill>
              <a:effectLst/>
              <a:uFillTx/>
              <a:latin typeface="+mn-lt"/>
              <a:ea typeface="+mn-ea"/>
              <a:cs typeface="+mn-cs"/>
              <a:sym typeface="Helvetica Neue"/>
            </a:endParaRPr>
          </a:p>
        </p:txBody>
      </p:sp>
    </p:spTree>
    <p:extLst>
      <p:ext uri="{BB962C8B-B14F-4D97-AF65-F5344CB8AC3E}">
        <p14:creationId xmlns:p14="http://schemas.microsoft.com/office/powerpoint/2010/main" val="301069960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E862670-8507-7B22-FC41-6DA8E2463BC7}"/>
              </a:ext>
            </a:extLst>
          </p:cNvPr>
          <p:cNvSpPr txBox="1"/>
          <p:nvPr/>
        </p:nvSpPr>
        <p:spPr>
          <a:xfrm>
            <a:off x="626533" y="3354589"/>
            <a:ext cx="7128933" cy="50885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nSpc>
                <a:spcPct val="150000"/>
              </a:lnSpc>
            </a:pPr>
            <a:r>
              <a:rPr lang="it-IT" sz="5400" b="1" dirty="0">
                <a:solidFill>
                  <a:srgbClr val="002060"/>
                </a:solidFill>
              </a:rPr>
              <a:t>POSSIBILI PERCORSI DI ATTIVITA’ E LAVORO</a:t>
            </a:r>
          </a:p>
        </p:txBody>
      </p:sp>
      <p:pic>
        <p:nvPicPr>
          <p:cNvPr id="3" name="Immagine 2">
            <a:extLst>
              <a:ext uri="{FF2B5EF4-FFF2-40B4-BE49-F238E27FC236}">
                <a16:creationId xmlns:a16="http://schemas.microsoft.com/office/drawing/2014/main" id="{A6FC0FE0-039D-C4FE-B3BB-27ECDB36CFCE}"/>
              </a:ext>
            </a:extLst>
          </p:cNvPr>
          <p:cNvPicPr>
            <a:picLocks noChangeAspect="1"/>
          </p:cNvPicPr>
          <p:nvPr/>
        </p:nvPicPr>
        <p:blipFill>
          <a:blip r:embed="rId2"/>
          <a:stretch>
            <a:fillRect/>
          </a:stretch>
        </p:blipFill>
        <p:spPr>
          <a:xfrm>
            <a:off x="7213255" y="1361353"/>
            <a:ext cx="17630922" cy="9797713"/>
          </a:xfrm>
          <a:prstGeom prst="rect">
            <a:avLst/>
          </a:prstGeom>
        </p:spPr>
      </p:pic>
    </p:spTree>
    <p:extLst>
      <p:ext uri="{BB962C8B-B14F-4D97-AF65-F5344CB8AC3E}">
        <p14:creationId xmlns:p14="http://schemas.microsoft.com/office/powerpoint/2010/main" val="85390947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E98BEF85-0D02-266A-12EE-52BFC8A58D66}"/>
              </a:ext>
            </a:extLst>
          </p:cNvPr>
          <p:cNvSpPr txBox="1"/>
          <p:nvPr/>
        </p:nvSpPr>
        <p:spPr>
          <a:xfrm>
            <a:off x="770806" y="162712"/>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Destinazioni possibili e formule di reinserimento</a:t>
            </a:r>
          </a:p>
        </p:txBody>
      </p:sp>
      <p:sp>
        <p:nvSpPr>
          <p:cNvPr id="5" name="CasellaDiTesto 4">
            <a:extLst>
              <a:ext uri="{FF2B5EF4-FFF2-40B4-BE49-F238E27FC236}">
                <a16:creationId xmlns:a16="http://schemas.microsoft.com/office/drawing/2014/main" id="{0B836F93-E25E-F300-4440-76F2054B1367}"/>
              </a:ext>
            </a:extLst>
          </p:cNvPr>
          <p:cNvSpPr txBox="1"/>
          <p:nvPr/>
        </p:nvSpPr>
        <p:spPr>
          <a:xfrm>
            <a:off x="10930861" y="1328018"/>
            <a:ext cx="17238133" cy="12085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lnSpc>
                <a:spcPct val="115000"/>
              </a:lnSpc>
              <a:spcAft>
                <a:spcPts val="1000"/>
              </a:spcAft>
            </a:pPr>
            <a:r>
              <a:rPr lang="it-IT"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Principali destinazioni delle aziende sequestrate e confiscate secondo i rispondenti </a:t>
            </a:r>
            <a:endParaRPr lang="it-IT"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15000"/>
              </a:lnSpc>
              <a:spcAft>
                <a:spcPts val="1000"/>
              </a:spcAft>
            </a:pPr>
            <a:r>
              <a:rPr lang="it-IT"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(In %; Domanda a risposta multipla, totale diverso da 100)</a:t>
            </a:r>
            <a:endParaRPr kumimoji="0" lang="it-IT" sz="32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8" name="Immagine 7">
            <a:extLst>
              <a:ext uri="{FF2B5EF4-FFF2-40B4-BE49-F238E27FC236}">
                <a16:creationId xmlns:a16="http://schemas.microsoft.com/office/drawing/2014/main" id="{8C97C779-29F0-A578-1121-4C1A3F2FE1AF}"/>
              </a:ext>
            </a:extLst>
          </p:cNvPr>
          <p:cNvPicPr>
            <a:picLocks noChangeAspect="1"/>
          </p:cNvPicPr>
          <p:nvPr/>
        </p:nvPicPr>
        <p:blipFill>
          <a:blip r:embed="rId2"/>
          <a:stretch>
            <a:fillRect/>
          </a:stretch>
        </p:blipFill>
        <p:spPr>
          <a:xfrm>
            <a:off x="770806" y="2608496"/>
            <a:ext cx="9807866" cy="9110152"/>
          </a:xfrm>
          <a:prstGeom prst="rect">
            <a:avLst/>
          </a:prstGeom>
        </p:spPr>
      </p:pic>
      <p:sp>
        <p:nvSpPr>
          <p:cNvPr id="9" name="CasellaDiTesto 8">
            <a:extLst>
              <a:ext uri="{FF2B5EF4-FFF2-40B4-BE49-F238E27FC236}">
                <a16:creationId xmlns:a16="http://schemas.microsoft.com/office/drawing/2014/main" id="{3903DC36-FB84-4BBA-D9FD-FA140230B51F}"/>
              </a:ext>
            </a:extLst>
          </p:cNvPr>
          <p:cNvSpPr txBox="1"/>
          <p:nvPr/>
        </p:nvSpPr>
        <p:spPr>
          <a:xfrm>
            <a:off x="770807" y="1328018"/>
            <a:ext cx="9807866" cy="15050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15000"/>
              </a:lnSpc>
              <a:spcAft>
                <a:spcPts val="1000"/>
              </a:spcAft>
            </a:pPr>
            <a:r>
              <a:rPr lang="it-IT" b="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Azioni utili alla valorizzazione e reinserimento nel mercato delle aziende sequestrate e confiscate secondo i rispondenti </a:t>
            </a:r>
            <a:r>
              <a:rPr lang="it-IT"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(In %; Domanda a risposta multipla, totale diverso da 100)</a:t>
            </a:r>
            <a:endParaRPr lang="it-IT"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CasellaDiTesto 10">
            <a:extLst>
              <a:ext uri="{FF2B5EF4-FFF2-40B4-BE49-F238E27FC236}">
                <a16:creationId xmlns:a16="http://schemas.microsoft.com/office/drawing/2014/main" id="{6473FF60-12EB-D795-930A-C1956D7275C2}"/>
              </a:ext>
            </a:extLst>
          </p:cNvPr>
          <p:cNvSpPr txBox="1"/>
          <p:nvPr/>
        </p:nvSpPr>
        <p:spPr>
          <a:xfrm>
            <a:off x="10930861" y="7794226"/>
            <a:ext cx="12857061" cy="40421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100000"/>
              </a:lnSpc>
              <a:spcBef>
                <a:spcPts val="0"/>
              </a:spcBef>
              <a:spcAft>
                <a:spcPts val="0"/>
              </a:spcAft>
              <a:buClrTx/>
              <a:buSzTx/>
              <a:buFontTx/>
              <a:buNone/>
              <a:tabLst/>
            </a:pPr>
            <a:r>
              <a:rPr lang="it-IT" sz="3200" b="1" dirty="0">
                <a:solidFill>
                  <a:srgbClr val="002060"/>
                </a:solidFill>
                <a:effectLst/>
                <a:latin typeface="Calibri" panose="020F0502020204030204" pitchFamily="34" charset="0"/>
                <a:ea typeface="Calibri" panose="020F0502020204030204" pitchFamily="34" charset="0"/>
              </a:rPr>
              <a:t>Tra le principali esigenze informative del contesto di reinserimento emerge la disamina dei </a:t>
            </a:r>
            <a:r>
              <a:rPr lang="it-IT" sz="3200" b="1" dirty="0">
                <a:solidFill>
                  <a:srgbClr val="C00000"/>
                </a:solidFill>
                <a:effectLst/>
                <a:latin typeface="Calibri" panose="020F0502020204030204" pitchFamily="34" charset="0"/>
                <a:ea typeface="Calibri" panose="020F0502020204030204" pitchFamily="34" charset="0"/>
              </a:rPr>
              <a:t>fattori di competitività </a:t>
            </a:r>
            <a:r>
              <a:rPr lang="it-IT" sz="3200" b="1" dirty="0">
                <a:solidFill>
                  <a:srgbClr val="002060"/>
                </a:solidFill>
                <a:effectLst/>
                <a:latin typeface="Calibri" panose="020F0502020204030204" pitchFamily="34" charset="0"/>
                <a:ea typeface="Calibri" panose="020F0502020204030204" pitchFamily="34" charset="0"/>
              </a:rPr>
              <a:t>(47,8%), della </a:t>
            </a:r>
            <a:r>
              <a:rPr lang="it-IT" sz="3200" b="1" dirty="0">
                <a:solidFill>
                  <a:srgbClr val="C00000"/>
                </a:solidFill>
                <a:effectLst/>
                <a:latin typeface="Calibri" panose="020F0502020204030204" pitchFamily="34" charset="0"/>
                <a:ea typeface="Calibri" panose="020F0502020204030204" pitchFamily="34" charset="0"/>
              </a:rPr>
              <a:t>situazione creditizia </a:t>
            </a:r>
            <a:r>
              <a:rPr lang="it-IT" sz="3200" b="1" dirty="0">
                <a:solidFill>
                  <a:srgbClr val="002060"/>
                </a:solidFill>
                <a:effectLst/>
                <a:latin typeface="Calibri" panose="020F0502020204030204" pitchFamily="34" charset="0"/>
                <a:ea typeface="Calibri" panose="020F0502020204030204" pitchFamily="34" charset="0"/>
              </a:rPr>
              <a:t>(34,8%) e del </a:t>
            </a:r>
            <a:r>
              <a:rPr lang="it-IT" sz="3200" b="1" dirty="0">
                <a:solidFill>
                  <a:srgbClr val="C00000"/>
                </a:solidFill>
                <a:effectLst/>
                <a:latin typeface="Calibri" panose="020F0502020204030204" pitchFamily="34" charset="0"/>
                <a:ea typeface="Calibri" panose="020F0502020204030204" pitchFamily="34" charset="0"/>
              </a:rPr>
              <a:t>quadro macroeconomico </a:t>
            </a:r>
            <a:r>
              <a:rPr lang="it-IT" sz="3200" b="1" dirty="0">
                <a:solidFill>
                  <a:srgbClr val="002060"/>
                </a:solidFill>
                <a:effectLst/>
                <a:latin typeface="Calibri" panose="020F0502020204030204" pitchFamily="34" charset="0"/>
                <a:ea typeface="Calibri" panose="020F0502020204030204" pitchFamily="34" charset="0"/>
              </a:rPr>
              <a:t>(30,4%). Con riferimento al contesto sociale, le esigenze informative sono legate all’analisi della </a:t>
            </a:r>
            <a:r>
              <a:rPr lang="it-IT" sz="3200" b="1" dirty="0">
                <a:solidFill>
                  <a:srgbClr val="C00000"/>
                </a:solidFill>
                <a:effectLst/>
                <a:latin typeface="Calibri" panose="020F0502020204030204" pitchFamily="34" charset="0"/>
                <a:ea typeface="Calibri" panose="020F0502020204030204" pitchFamily="34" charset="0"/>
              </a:rPr>
              <a:t>povertà</a:t>
            </a:r>
            <a:r>
              <a:rPr lang="it-IT" sz="3200" b="1" dirty="0">
                <a:solidFill>
                  <a:srgbClr val="002060"/>
                </a:solidFill>
                <a:effectLst/>
                <a:latin typeface="Calibri" panose="020F0502020204030204" pitchFamily="34" charset="0"/>
                <a:ea typeface="Calibri" panose="020F0502020204030204" pitchFamily="34" charset="0"/>
              </a:rPr>
              <a:t> e delle </a:t>
            </a:r>
            <a:r>
              <a:rPr lang="it-IT" sz="3200" b="1" dirty="0">
                <a:solidFill>
                  <a:srgbClr val="C00000"/>
                </a:solidFill>
                <a:effectLst/>
                <a:latin typeface="Calibri" panose="020F0502020204030204" pitchFamily="34" charset="0"/>
                <a:ea typeface="Calibri" panose="020F0502020204030204" pitchFamily="34" charset="0"/>
              </a:rPr>
              <a:t>disuguaglianze</a:t>
            </a:r>
            <a:r>
              <a:rPr lang="it-IT" sz="3200" b="1" dirty="0">
                <a:solidFill>
                  <a:srgbClr val="002060"/>
                </a:solidFill>
                <a:effectLst/>
                <a:latin typeface="Calibri" panose="020F0502020204030204" pitchFamily="34" charset="0"/>
                <a:ea typeface="Calibri" panose="020F0502020204030204" pitchFamily="34" charset="0"/>
              </a:rPr>
              <a:t> (52,2%), la situazione dell’</a:t>
            </a:r>
            <a:r>
              <a:rPr lang="it-IT" sz="3200" b="1" dirty="0">
                <a:solidFill>
                  <a:srgbClr val="C00000"/>
                </a:solidFill>
                <a:effectLst/>
                <a:latin typeface="Calibri" panose="020F0502020204030204" pitchFamily="34" charset="0"/>
                <a:ea typeface="Calibri" panose="020F0502020204030204" pitchFamily="34" charset="0"/>
              </a:rPr>
              <a:t>associazionismo</a:t>
            </a:r>
            <a:r>
              <a:rPr lang="it-IT" sz="3200" b="1" dirty="0">
                <a:solidFill>
                  <a:srgbClr val="002060"/>
                </a:solidFill>
                <a:effectLst/>
                <a:latin typeface="Calibri" panose="020F0502020204030204" pitchFamily="34" charset="0"/>
                <a:ea typeface="Calibri" panose="020F0502020204030204" pitchFamily="34" charset="0"/>
              </a:rPr>
              <a:t>, </a:t>
            </a:r>
            <a:r>
              <a:rPr lang="it-IT" sz="3200" b="1" dirty="0">
                <a:solidFill>
                  <a:srgbClr val="C00000"/>
                </a:solidFill>
                <a:effectLst/>
                <a:latin typeface="Calibri" panose="020F0502020204030204" pitchFamily="34" charset="0"/>
                <a:ea typeface="Calibri" panose="020F0502020204030204" pitchFamily="34" charset="0"/>
              </a:rPr>
              <a:t>del volontariato </a:t>
            </a:r>
            <a:r>
              <a:rPr lang="it-IT" sz="3200" b="1" dirty="0">
                <a:solidFill>
                  <a:srgbClr val="002060"/>
                </a:solidFill>
                <a:effectLst/>
                <a:latin typeface="Calibri" panose="020F0502020204030204" pitchFamily="34" charset="0"/>
                <a:ea typeface="Calibri" panose="020F0502020204030204" pitchFamily="34" charset="0"/>
              </a:rPr>
              <a:t>e della </a:t>
            </a:r>
            <a:r>
              <a:rPr lang="it-IT" sz="3200" b="1" dirty="0">
                <a:solidFill>
                  <a:srgbClr val="C00000"/>
                </a:solidFill>
                <a:effectLst/>
                <a:latin typeface="Calibri" panose="020F0502020204030204" pitchFamily="34" charset="0"/>
                <a:ea typeface="Calibri" panose="020F0502020204030204" pitchFamily="34" charset="0"/>
              </a:rPr>
              <a:t>partecipazione civica </a:t>
            </a:r>
            <a:r>
              <a:rPr lang="it-IT" sz="3200" b="1" dirty="0">
                <a:solidFill>
                  <a:srgbClr val="002060"/>
                </a:solidFill>
                <a:effectLst/>
                <a:latin typeface="Calibri" panose="020F0502020204030204" pitchFamily="34" charset="0"/>
                <a:ea typeface="Calibri" panose="020F0502020204030204" pitchFamily="34" charset="0"/>
              </a:rPr>
              <a:t>(34,8%), la </a:t>
            </a:r>
            <a:r>
              <a:rPr lang="it-IT" sz="3200" b="1" dirty="0">
                <a:solidFill>
                  <a:srgbClr val="C00000"/>
                </a:solidFill>
                <a:effectLst/>
                <a:latin typeface="Calibri" panose="020F0502020204030204" pitchFamily="34" charset="0"/>
                <a:ea typeface="Calibri" panose="020F0502020204030204" pitchFamily="34" charset="0"/>
              </a:rPr>
              <a:t>situazione demografica </a:t>
            </a:r>
            <a:r>
              <a:rPr lang="it-IT" sz="3200" b="1" dirty="0">
                <a:solidFill>
                  <a:srgbClr val="002060"/>
                </a:solidFill>
                <a:effectLst/>
                <a:latin typeface="Calibri" panose="020F0502020204030204" pitchFamily="34" charset="0"/>
                <a:ea typeface="Calibri" panose="020F0502020204030204" pitchFamily="34" charset="0"/>
              </a:rPr>
              <a:t>(30,4%), il </a:t>
            </a:r>
            <a:r>
              <a:rPr lang="it-IT" sz="3200" b="1" dirty="0">
                <a:solidFill>
                  <a:srgbClr val="C00000"/>
                </a:solidFill>
                <a:effectLst/>
                <a:latin typeface="Calibri" panose="020F0502020204030204" pitchFamily="34" charset="0"/>
                <a:ea typeface="Calibri" panose="020F0502020204030204" pitchFamily="34" charset="0"/>
              </a:rPr>
              <a:t>benessere sociale </a:t>
            </a:r>
            <a:r>
              <a:rPr lang="it-IT" sz="3200" b="1" dirty="0">
                <a:solidFill>
                  <a:srgbClr val="002060"/>
                </a:solidFill>
                <a:effectLst/>
                <a:latin typeface="Calibri" panose="020F0502020204030204" pitchFamily="34" charset="0"/>
                <a:ea typeface="Calibri" panose="020F0502020204030204" pitchFamily="34" charset="0"/>
              </a:rPr>
              <a:t>(30,4%) e </a:t>
            </a:r>
            <a:r>
              <a:rPr lang="it-IT" sz="3200" b="1" dirty="0">
                <a:solidFill>
                  <a:srgbClr val="C00000"/>
                </a:solidFill>
                <a:effectLst/>
                <a:latin typeface="Calibri" panose="020F0502020204030204" pitchFamily="34" charset="0"/>
                <a:ea typeface="Calibri" panose="020F0502020204030204" pitchFamily="34" charset="0"/>
              </a:rPr>
              <a:t>l’accesso ai servizi di base </a:t>
            </a:r>
            <a:r>
              <a:rPr lang="it-IT" sz="3200" b="1" dirty="0">
                <a:solidFill>
                  <a:srgbClr val="002060"/>
                </a:solidFill>
                <a:effectLst/>
                <a:latin typeface="Calibri" panose="020F0502020204030204" pitchFamily="34" charset="0"/>
                <a:ea typeface="Calibri" panose="020F0502020204030204" pitchFamily="34" charset="0"/>
              </a:rPr>
              <a:t>(scuola, sanità, trasporti: 26,1%).</a:t>
            </a:r>
            <a:endParaRPr kumimoji="0" lang="it-IT" sz="4000" b="1" i="0" u="none" strike="noStrike" cap="none" spc="0" normalizeH="0" baseline="0" dirty="0">
              <a:ln>
                <a:noFill/>
              </a:ln>
              <a:solidFill>
                <a:srgbClr val="5E5E5E"/>
              </a:solidFill>
              <a:effectLst/>
              <a:uFillTx/>
              <a:latin typeface="+mn-lt"/>
              <a:ea typeface="+mn-ea"/>
              <a:cs typeface="+mn-cs"/>
              <a:sym typeface="Helvetica Neue"/>
            </a:endParaRPr>
          </a:p>
        </p:txBody>
      </p:sp>
      <p:pic>
        <p:nvPicPr>
          <p:cNvPr id="13" name="Immagine 12">
            <a:extLst>
              <a:ext uri="{FF2B5EF4-FFF2-40B4-BE49-F238E27FC236}">
                <a16:creationId xmlns:a16="http://schemas.microsoft.com/office/drawing/2014/main" id="{5AB78FBA-A0EA-DCEA-86AE-E8EAD5CEE526}"/>
              </a:ext>
            </a:extLst>
          </p:cNvPr>
          <p:cNvPicPr>
            <a:picLocks noChangeAspect="1"/>
          </p:cNvPicPr>
          <p:nvPr/>
        </p:nvPicPr>
        <p:blipFill>
          <a:blip r:embed="rId3"/>
          <a:stretch>
            <a:fillRect/>
          </a:stretch>
        </p:blipFill>
        <p:spPr>
          <a:xfrm>
            <a:off x="11064239" y="2608495"/>
            <a:ext cx="10593493" cy="4998805"/>
          </a:xfrm>
          <a:prstGeom prst="rect">
            <a:avLst/>
          </a:prstGeom>
        </p:spPr>
      </p:pic>
    </p:spTree>
    <p:extLst>
      <p:ext uri="{BB962C8B-B14F-4D97-AF65-F5344CB8AC3E}">
        <p14:creationId xmlns:p14="http://schemas.microsoft.com/office/powerpoint/2010/main" val="292254043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6AA373C-4678-AF20-5D63-BAFC2BC95022}"/>
              </a:ext>
            </a:extLst>
          </p:cNvPr>
          <p:cNvSpPr txBox="1"/>
          <p:nvPr/>
        </p:nvSpPr>
        <p:spPr>
          <a:xfrm>
            <a:off x="4935166" y="4961117"/>
            <a:ext cx="14513668" cy="265713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it-IT" sz="16600" dirty="0">
                <a:latin typeface="Brush Script MT" panose="03060802040406070304" pitchFamily="66" charset="0"/>
              </a:rPr>
              <a:t>Grazie</a:t>
            </a:r>
            <a:endParaRPr kumimoji="0" lang="it-IT" sz="16600" b="0" u="none" strike="noStrike" cap="none" spc="0" normalizeH="0" baseline="0" dirty="0">
              <a:ln>
                <a:noFill/>
              </a:ln>
              <a:solidFill>
                <a:srgbClr val="5E5E5E"/>
              </a:solidFill>
              <a:effectLst/>
              <a:uFillTx/>
              <a:latin typeface="Brush Script MT" panose="03060802040406070304" pitchFamily="66" charset="0"/>
              <a:sym typeface="Helvetica Neue"/>
            </a:endParaRPr>
          </a:p>
        </p:txBody>
      </p:sp>
      <p:pic>
        <p:nvPicPr>
          <p:cNvPr id="3" name="Immagine 2">
            <a:extLst>
              <a:ext uri="{FF2B5EF4-FFF2-40B4-BE49-F238E27FC236}">
                <a16:creationId xmlns:a16="http://schemas.microsoft.com/office/drawing/2014/main" id="{787BCFD4-D046-0FD6-B95D-14CDF6EDF53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131033502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482595A-995C-0196-F04B-2D9E33C405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
        <p:nvSpPr>
          <p:cNvPr id="3" name="Titolo">
            <a:extLst>
              <a:ext uri="{FF2B5EF4-FFF2-40B4-BE49-F238E27FC236}">
                <a16:creationId xmlns:a16="http://schemas.microsoft.com/office/drawing/2014/main" id="{33504890-1B47-4DFF-CD92-317D023FDB52}"/>
              </a:ext>
            </a:extLst>
          </p:cNvPr>
          <p:cNvSpPr txBox="1"/>
          <p:nvPr/>
        </p:nvSpPr>
        <p:spPr>
          <a:xfrm>
            <a:off x="524447" y="84873"/>
            <a:ext cx="23335106"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Principali tematiche emerse nei laboratori</a:t>
            </a:r>
          </a:p>
        </p:txBody>
      </p:sp>
      <p:sp>
        <p:nvSpPr>
          <p:cNvPr id="6" name="CasellaDiTesto 5">
            <a:extLst>
              <a:ext uri="{FF2B5EF4-FFF2-40B4-BE49-F238E27FC236}">
                <a16:creationId xmlns:a16="http://schemas.microsoft.com/office/drawing/2014/main" id="{87F5C675-669D-C5BD-D093-2F5152A93741}"/>
              </a:ext>
            </a:extLst>
          </p:cNvPr>
          <p:cNvSpPr txBox="1"/>
          <p:nvPr/>
        </p:nvSpPr>
        <p:spPr>
          <a:xfrm>
            <a:off x="11938488" y="11884066"/>
            <a:ext cx="11921065"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it-IT"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Fonte: Unioncamere – Centro Studi delle Camere di commercio G. Tagliacarne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2438338"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dirty="0">
              <a:ln>
                <a:noFill/>
              </a:ln>
              <a:solidFill>
                <a:srgbClr val="5E5E5E"/>
              </a:solidFill>
              <a:effectLst/>
              <a:uFillTx/>
              <a:latin typeface="+mn-lt"/>
              <a:ea typeface="+mn-ea"/>
              <a:cs typeface="+mn-cs"/>
              <a:sym typeface="Helvetica Neue"/>
            </a:endParaRPr>
          </a:p>
        </p:txBody>
      </p:sp>
      <p:sp>
        <p:nvSpPr>
          <p:cNvPr id="9" name="CasellaDiTesto 8">
            <a:extLst>
              <a:ext uri="{FF2B5EF4-FFF2-40B4-BE49-F238E27FC236}">
                <a16:creationId xmlns:a16="http://schemas.microsoft.com/office/drawing/2014/main" id="{143514A4-F3B3-A479-145E-FA06F54CC0C3}"/>
              </a:ext>
            </a:extLst>
          </p:cNvPr>
          <p:cNvSpPr txBox="1"/>
          <p:nvPr/>
        </p:nvSpPr>
        <p:spPr>
          <a:xfrm>
            <a:off x="629472" y="1088051"/>
            <a:ext cx="10701867"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2800" b="1" i="0" u="none" strike="noStrike" cap="none" spc="0" normalizeH="0" baseline="0" dirty="0">
                <a:ln>
                  <a:noFill/>
                </a:ln>
                <a:solidFill>
                  <a:srgbClr val="5E5E5E"/>
                </a:solidFill>
                <a:effectLst/>
                <a:uFillTx/>
                <a:latin typeface="+mn-lt"/>
                <a:ea typeface="+mn-ea"/>
                <a:cs typeface="+mn-cs"/>
                <a:sym typeface="Helvetica Neue"/>
              </a:rPr>
              <a:t>Contesto esterno</a:t>
            </a:r>
          </a:p>
        </p:txBody>
      </p:sp>
      <p:sp>
        <p:nvSpPr>
          <p:cNvPr id="11" name="CasellaDiTesto 10">
            <a:extLst>
              <a:ext uri="{FF2B5EF4-FFF2-40B4-BE49-F238E27FC236}">
                <a16:creationId xmlns:a16="http://schemas.microsoft.com/office/drawing/2014/main" id="{01A1CF63-942B-5B2D-AF58-A9F5D02E53B7}"/>
              </a:ext>
            </a:extLst>
          </p:cNvPr>
          <p:cNvSpPr txBox="1"/>
          <p:nvPr/>
        </p:nvSpPr>
        <p:spPr>
          <a:xfrm>
            <a:off x="576482" y="6386831"/>
            <a:ext cx="10701867"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2800" b="1" i="0" u="none" strike="noStrike" cap="none" spc="0" normalizeH="0" baseline="0" dirty="0">
                <a:ln>
                  <a:noFill/>
                </a:ln>
                <a:solidFill>
                  <a:srgbClr val="5E5E5E"/>
                </a:solidFill>
                <a:effectLst/>
                <a:uFillTx/>
                <a:latin typeface="+mn-lt"/>
                <a:ea typeface="+mn-ea"/>
                <a:cs typeface="+mn-cs"/>
                <a:sym typeface="Helvetica Neue"/>
              </a:rPr>
              <a:t>Stato di salute delle aziende confiscate</a:t>
            </a:r>
          </a:p>
        </p:txBody>
      </p:sp>
      <p:sp>
        <p:nvSpPr>
          <p:cNvPr id="14" name="CasellaDiTesto 13">
            <a:extLst>
              <a:ext uri="{FF2B5EF4-FFF2-40B4-BE49-F238E27FC236}">
                <a16:creationId xmlns:a16="http://schemas.microsoft.com/office/drawing/2014/main" id="{19AD2A26-C295-852C-D9BB-74886B47C399}"/>
              </a:ext>
            </a:extLst>
          </p:cNvPr>
          <p:cNvSpPr txBox="1"/>
          <p:nvPr/>
        </p:nvSpPr>
        <p:spPr>
          <a:xfrm>
            <a:off x="11938488" y="5744527"/>
            <a:ext cx="10701867"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2800" b="1" i="0" u="none" strike="noStrike" cap="none" spc="0" normalizeH="0" baseline="0" dirty="0">
                <a:ln>
                  <a:noFill/>
                </a:ln>
                <a:solidFill>
                  <a:srgbClr val="5E5E5E"/>
                </a:solidFill>
                <a:effectLst/>
                <a:uFillTx/>
                <a:latin typeface="+mn-lt"/>
                <a:ea typeface="+mn-ea"/>
                <a:cs typeface="+mn-cs"/>
                <a:sym typeface="Helvetica Neue"/>
              </a:rPr>
              <a:t>Reinserimento e valorizzazione delle aziende confiscate</a:t>
            </a:r>
          </a:p>
        </p:txBody>
      </p:sp>
      <p:sp>
        <p:nvSpPr>
          <p:cNvPr id="15" name="CasellaDiTesto 14">
            <a:extLst>
              <a:ext uri="{FF2B5EF4-FFF2-40B4-BE49-F238E27FC236}">
                <a16:creationId xmlns:a16="http://schemas.microsoft.com/office/drawing/2014/main" id="{AA2B0569-9D42-4782-E8F7-55F83FA526D0}"/>
              </a:ext>
            </a:extLst>
          </p:cNvPr>
          <p:cNvSpPr txBox="1"/>
          <p:nvPr/>
        </p:nvSpPr>
        <p:spPr>
          <a:xfrm>
            <a:off x="12192000" y="1325071"/>
            <a:ext cx="11562528" cy="4495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20000"/>
              </a:lnSpc>
              <a:spcAft>
                <a:spcPts val="1000"/>
              </a:spcAft>
            </a:pPr>
            <a:r>
              <a:rPr lang="it-IT" sz="3200" b="1" dirty="0">
                <a:solidFill>
                  <a:schemeClr val="bg2">
                    <a:lumMod val="50000"/>
                  </a:schemeClr>
                </a:solidFill>
                <a:ea typeface="Calibri" panose="020F0502020204030204" pitchFamily="34" charset="0"/>
                <a:cs typeface="Calibri" panose="020F0502020204030204" pitchFamily="34" charset="0"/>
              </a:rPr>
              <a:t>T</a:t>
            </a:r>
            <a:r>
              <a:rPr lang="it-IT" sz="3200" b="1" dirty="0">
                <a:solidFill>
                  <a:schemeClr val="bg2">
                    <a:lumMod val="50000"/>
                  </a:schemeClr>
                </a:solidFill>
                <a:effectLst/>
                <a:ea typeface="Calibri" panose="020F0502020204030204" pitchFamily="34" charset="0"/>
                <a:cs typeface="Calibri" panose="020F0502020204030204" pitchFamily="34" charset="0"/>
              </a:rPr>
              <a:t>utta l’attività di selezione, classificazione e normalizzazione è stata guidata dalla partecipazione ai laboratori, in maniera tale da classificare correttamente parole da significati plurimi. </a:t>
            </a:r>
          </a:p>
          <a:p>
            <a:pPr algn="just">
              <a:lnSpc>
                <a:spcPct val="120000"/>
              </a:lnSpc>
              <a:spcAft>
                <a:spcPts val="1000"/>
              </a:spcAft>
            </a:pPr>
            <a:r>
              <a:rPr lang="it-IT" sz="3200" b="1" dirty="0">
                <a:solidFill>
                  <a:schemeClr val="bg2">
                    <a:lumMod val="50000"/>
                  </a:schemeClr>
                </a:solidFill>
                <a:effectLst/>
                <a:ea typeface="Calibri" panose="020F0502020204030204" pitchFamily="34" charset="0"/>
              </a:rPr>
              <a:t>Tali risultanze devono essere lette considerando le </a:t>
            </a:r>
            <a:r>
              <a:rPr lang="it-IT" sz="3200" b="1" dirty="0">
                <a:solidFill>
                  <a:srgbClr val="C00000"/>
                </a:solidFill>
                <a:effectLst/>
                <a:ea typeface="Calibri" panose="020F0502020204030204" pitchFamily="34" charset="0"/>
              </a:rPr>
              <a:t>chiavi di lettura</a:t>
            </a:r>
            <a:r>
              <a:rPr lang="it-IT" sz="3200" b="1" dirty="0">
                <a:solidFill>
                  <a:schemeClr val="bg2">
                    <a:lumMod val="50000"/>
                  </a:schemeClr>
                </a:solidFill>
                <a:effectLst/>
                <a:ea typeface="Calibri" panose="020F0502020204030204" pitchFamily="34" charset="0"/>
              </a:rPr>
              <a:t>, nonché le informazioni che emergono dall’indagine sui fabbisogni formativi.</a:t>
            </a:r>
            <a:endParaRPr kumimoji="0" lang="it-IT" sz="4000" b="1" i="0" u="none" strike="noStrike" cap="none" spc="0" normalizeH="0" baseline="0" dirty="0">
              <a:ln>
                <a:noFill/>
              </a:ln>
              <a:solidFill>
                <a:schemeClr val="bg2">
                  <a:lumMod val="50000"/>
                </a:schemeClr>
              </a:solidFill>
              <a:effectLst/>
              <a:uFillTx/>
              <a:ea typeface="+mn-ea"/>
              <a:cs typeface="+mn-cs"/>
              <a:sym typeface="Helvetica Neue"/>
            </a:endParaRPr>
          </a:p>
        </p:txBody>
      </p:sp>
      <p:pic>
        <p:nvPicPr>
          <p:cNvPr id="4" name="Immagine 3">
            <a:extLst>
              <a:ext uri="{FF2B5EF4-FFF2-40B4-BE49-F238E27FC236}">
                <a16:creationId xmlns:a16="http://schemas.microsoft.com/office/drawing/2014/main" id="{68E8DBAA-81C5-9FFF-8344-7EF2F6A9637C}"/>
              </a:ext>
            </a:extLst>
          </p:cNvPr>
          <p:cNvPicPr>
            <a:picLocks noChangeAspect="1"/>
          </p:cNvPicPr>
          <p:nvPr/>
        </p:nvPicPr>
        <p:blipFill>
          <a:blip r:embed="rId3"/>
          <a:stretch>
            <a:fillRect/>
          </a:stretch>
        </p:blipFill>
        <p:spPr>
          <a:xfrm>
            <a:off x="524446" y="1621529"/>
            <a:ext cx="10990725" cy="4817621"/>
          </a:xfrm>
          <a:prstGeom prst="rect">
            <a:avLst/>
          </a:prstGeom>
        </p:spPr>
      </p:pic>
      <p:pic>
        <p:nvPicPr>
          <p:cNvPr id="5" name="Immagine 4">
            <a:extLst>
              <a:ext uri="{FF2B5EF4-FFF2-40B4-BE49-F238E27FC236}">
                <a16:creationId xmlns:a16="http://schemas.microsoft.com/office/drawing/2014/main" id="{4DCC5D4C-8093-94B3-5C16-D7A38A5E1E6C}"/>
              </a:ext>
            </a:extLst>
          </p:cNvPr>
          <p:cNvPicPr>
            <a:picLocks noChangeAspect="1"/>
          </p:cNvPicPr>
          <p:nvPr/>
        </p:nvPicPr>
        <p:blipFill>
          <a:blip r:embed="rId4"/>
          <a:stretch>
            <a:fillRect/>
          </a:stretch>
        </p:blipFill>
        <p:spPr>
          <a:xfrm>
            <a:off x="524446" y="6857999"/>
            <a:ext cx="10990725" cy="4694829"/>
          </a:xfrm>
          <a:prstGeom prst="rect">
            <a:avLst/>
          </a:prstGeom>
        </p:spPr>
      </p:pic>
      <p:pic>
        <p:nvPicPr>
          <p:cNvPr id="7" name="Immagine 6">
            <a:extLst>
              <a:ext uri="{FF2B5EF4-FFF2-40B4-BE49-F238E27FC236}">
                <a16:creationId xmlns:a16="http://schemas.microsoft.com/office/drawing/2014/main" id="{8FC6418F-B8D7-2F82-711B-4080CE6558D5}"/>
              </a:ext>
            </a:extLst>
          </p:cNvPr>
          <p:cNvPicPr>
            <a:picLocks noChangeAspect="1"/>
          </p:cNvPicPr>
          <p:nvPr/>
        </p:nvPicPr>
        <p:blipFill>
          <a:blip r:embed="rId5"/>
          <a:stretch>
            <a:fillRect/>
          </a:stretch>
        </p:blipFill>
        <p:spPr>
          <a:xfrm>
            <a:off x="11938487" y="6278005"/>
            <a:ext cx="11562528" cy="5172561"/>
          </a:xfrm>
          <a:prstGeom prst="rect">
            <a:avLst/>
          </a:prstGeom>
        </p:spPr>
      </p:pic>
    </p:spTree>
    <p:extLst>
      <p:ext uri="{BB962C8B-B14F-4D97-AF65-F5344CB8AC3E}">
        <p14:creationId xmlns:p14="http://schemas.microsoft.com/office/powerpoint/2010/main" val="312727730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482595A-995C-0196-F04B-2D9E33C405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
        <p:nvSpPr>
          <p:cNvPr id="3" name="Titolo">
            <a:extLst>
              <a:ext uri="{FF2B5EF4-FFF2-40B4-BE49-F238E27FC236}">
                <a16:creationId xmlns:a16="http://schemas.microsoft.com/office/drawing/2014/main" id="{33504890-1B47-4DFF-CD92-317D023FDB52}"/>
              </a:ext>
            </a:extLst>
          </p:cNvPr>
          <p:cNvSpPr txBox="1"/>
          <p:nvPr/>
        </p:nvSpPr>
        <p:spPr>
          <a:xfrm>
            <a:off x="524447" y="84873"/>
            <a:ext cx="23335106"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Le chiavi di lettura dell’indagine</a:t>
            </a:r>
          </a:p>
        </p:txBody>
      </p:sp>
      <p:sp>
        <p:nvSpPr>
          <p:cNvPr id="4" name="CasellaDiTesto 3">
            <a:extLst>
              <a:ext uri="{FF2B5EF4-FFF2-40B4-BE49-F238E27FC236}">
                <a16:creationId xmlns:a16="http://schemas.microsoft.com/office/drawing/2014/main" id="{7DDD9BEC-F937-8F4E-1A28-AEBD9F8C3E78}"/>
              </a:ext>
            </a:extLst>
          </p:cNvPr>
          <p:cNvSpPr txBox="1"/>
          <p:nvPr/>
        </p:nvSpPr>
        <p:spPr>
          <a:xfrm>
            <a:off x="790846" y="1599009"/>
            <a:ext cx="22802307" cy="96077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lnSpc>
                <a:spcPct val="120000"/>
              </a:lnSpc>
              <a:spcAft>
                <a:spcPts val="1000"/>
              </a:spcAft>
            </a:pPr>
            <a:r>
              <a:rPr lang="it-IT" sz="3200" b="1" dirty="0">
                <a:solidFill>
                  <a:srgbClr val="002060"/>
                </a:solidFill>
                <a:ea typeface="Calibri" panose="020F0502020204030204" pitchFamily="34" charset="0"/>
                <a:cs typeface="Calibri" panose="020F0502020204030204" pitchFamily="34" charset="0"/>
              </a:rPr>
              <a:t>Chiave di lettura F4</a:t>
            </a:r>
            <a:r>
              <a:rPr lang="it-IT" sz="3200" b="1" dirty="0">
                <a:solidFill>
                  <a:schemeClr val="bg2">
                    <a:lumMod val="50000"/>
                  </a:schemeClr>
                </a:solidFill>
                <a:ea typeface="Calibri" panose="020F0502020204030204" pitchFamily="34" charset="0"/>
                <a:cs typeface="Calibri" panose="020F0502020204030204" pitchFamily="34" charset="0"/>
              </a:rPr>
              <a:t>: Le analisi sulle imprese e sul contesto esterno possono aiutare l’amministratore giudiziario a decidere sulla continuità delle aziende. Di fatto, occorre preliminarmente </a:t>
            </a:r>
            <a:r>
              <a:rPr lang="it-IT" sz="3200" b="1" dirty="0">
                <a:solidFill>
                  <a:srgbClr val="C00000"/>
                </a:solidFill>
                <a:ea typeface="Calibri" panose="020F0502020204030204" pitchFamily="34" charset="0"/>
                <a:cs typeface="Calibri" panose="020F0502020204030204" pitchFamily="34" charset="0"/>
              </a:rPr>
              <a:t>scindere le imprese reali dalle imprese cartiere </a:t>
            </a:r>
            <a:r>
              <a:rPr lang="it-IT" sz="3200" b="1" dirty="0">
                <a:solidFill>
                  <a:schemeClr val="bg2">
                    <a:lumMod val="50000"/>
                  </a:schemeClr>
                </a:solidFill>
                <a:ea typeface="Calibri" panose="020F0502020204030204" pitchFamily="34" charset="0"/>
                <a:cs typeface="Calibri" panose="020F0502020204030204" pitchFamily="34" charset="0"/>
              </a:rPr>
              <a:t>e concentrare l’attività verso le imprese che possono esprimere ancora attività.</a:t>
            </a:r>
          </a:p>
          <a:p>
            <a:pPr algn="just">
              <a:lnSpc>
                <a:spcPct val="120000"/>
              </a:lnSpc>
              <a:spcAft>
                <a:spcPts val="1000"/>
              </a:spcAft>
            </a:pPr>
            <a:r>
              <a:rPr lang="it-IT" sz="3200" b="1" dirty="0">
                <a:solidFill>
                  <a:srgbClr val="0070C0"/>
                </a:solidFill>
                <a:ea typeface="Calibri" panose="020F0502020204030204" pitchFamily="34" charset="0"/>
                <a:cs typeface="Calibri" panose="020F0502020204030204" pitchFamily="34" charset="0"/>
              </a:rPr>
              <a:t>Chiave di lettura F5</a:t>
            </a:r>
            <a:r>
              <a:rPr lang="it-IT" sz="3200" b="1" dirty="0">
                <a:solidFill>
                  <a:schemeClr val="bg2">
                    <a:lumMod val="50000"/>
                  </a:schemeClr>
                </a:solidFill>
                <a:ea typeface="Calibri" panose="020F0502020204030204" pitchFamily="34" charset="0"/>
                <a:cs typeface="Calibri" panose="020F0502020204030204" pitchFamily="34" charset="0"/>
              </a:rPr>
              <a:t>: Al fine di preservare la continuità aziendale si possono applicare gli indicatori tradizionali (di bilancio) per misurare le performance. Occorre però valutare </a:t>
            </a:r>
            <a:r>
              <a:rPr lang="it-IT" sz="3200" b="1" dirty="0">
                <a:solidFill>
                  <a:srgbClr val="C00000"/>
                </a:solidFill>
                <a:ea typeface="Calibri" panose="020F0502020204030204" pitchFamily="34" charset="0"/>
                <a:cs typeface="Calibri" panose="020F0502020204030204" pitchFamily="34" charset="0"/>
              </a:rPr>
              <a:t>la comprensione dell’assetto organizzativo-amministrativo e contabile, le informazioni di valore intangibile, le analisi prognostiche e il monitoraggio periodico </a:t>
            </a:r>
            <a:r>
              <a:rPr lang="it-IT" sz="3200" b="1" dirty="0">
                <a:solidFill>
                  <a:schemeClr val="bg2">
                    <a:lumMod val="50000"/>
                  </a:schemeClr>
                </a:solidFill>
                <a:ea typeface="Calibri" panose="020F0502020204030204" pitchFamily="34" charset="0"/>
                <a:cs typeface="Calibri" panose="020F0502020204030204" pitchFamily="34" charset="0"/>
              </a:rPr>
              <a:t>(attraverso strumenti legati al risk management).</a:t>
            </a:r>
          </a:p>
          <a:p>
            <a:pPr algn="just">
              <a:lnSpc>
                <a:spcPct val="120000"/>
              </a:lnSpc>
              <a:spcAft>
                <a:spcPts val="1000"/>
              </a:spcAft>
            </a:pPr>
            <a:r>
              <a:rPr lang="it-IT" sz="3200" b="1" dirty="0">
                <a:solidFill>
                  <a:srgbClr val="0070C0"/>
                </a:solidFill>
                <a:ea typeface="Calibri" panose="020F0502020204030204" pitchFamily="34" charset="0"/>
                <a:cs typeface="Calibri" panose="020F0502020204030204" pitchFamily="34" charset="0"/>
              </a:rPr>
              <a:t>Chiave di lettura F6</a:t>
            </a:r>
            <a:r>
              <a:rPr lang="it-IT" sz="3200" b="1" dirty="0">
                <a:solidFill>
                  <a:schemeClr val="bg2">
                    <a:lumMod val="50000"/>
                  </a:schemeClr>
                </a:solidFill>
                <a:ea typeface="Calibri" panose="020F0502020204030204" pitchFamily="34" charset="0"/>
                <a:cs typeface="Calibri" panose="020F0502020204030204" pitchFamily="34" charset="0"/>
              </a:rPr>
              <a:t>: </a:t>
            </a:r>
            <a:r>
              <a:rPr lang="it-IT" sz="3200" b="1" dirty="0">
                <a:solidFill>
                  <a:srgbClr val="C00000"/>
                </a:solidFill>
                <a:ea typeface="Calibri" panose="020F0502020204030204" pitchFamily="34" charset="0"/>
                <a:cs typeface="Calibri" panose="020F0502020204030204" pitchFamily="34" charset="0"/>
              </a:rPr>
              <a:t>Occorrono anche strumenti di analisi aziendale aggiuntivi </a:t>
            </a:r>
            <a:r>
              <a:rPr lang="it-IT" sz="3200" b="1" dirty="0">
                <a:solidFill>
                  <a:schemeClr val="bg2">
                    <a:lumMod val="50000"/>
                  </a:schemeClr>
                </a:solidFill>
                <a:ea typeface="Calibri" panose="020F0502020204030204" pitchFamily="34" charset="0"/>
                <a:cs typeface="Calibri" panose="020F0502020204030204" pitchFamily="34" charset="0"/>
              </a:rPr>
              <a:t>rispetto agli indicatori di bilancio (perché non sempre depositati con regolarità o non reali). Indicatori spia della solidità di un’impresa possono essere: le certificazioni (e la relativa datazione), il rapporto tra addetti e ricavi, la valutazione dei debiti creditizi, i costi degli addetti, volumi anomali dei ricavi.</a:t>
            </a:r>
          </a:p>
          <a:p>
            <a:pPr algn="just">
              <a:lnSpc>
                <a:spcPct val="120000"/>
              </a:lnSpc>
              <a:spcAft>
                <a:spcPts val="1000"/>
              </a:spcAft>
            </a:pPr>
            <a:r>
              <a:rPr lang="it-IT" sz="3200" b="1" dirty="0">
                <a:solidFill>
                  <a:srgbClr val="0070C0"/>
                </a:solidFill>
                <a:ea typeface="Calibri" panose="020F0502020204030204" pitchFamily="34" charset="0"/>
                <a:cs typeface="Calibri" panose="020F0502020204030204" pitchFamily="34" charset="0"/>
              </a:rPr>
              <a:t>Chiave di lettura F7</a:t>
            </a:r>
            <a:r>
              <a:rPr lang="it-IT" sz="3200" b="1" dirty="0">
                <a:solidFill>
                  <a:schemeClr val="bg2">
                    <a:lumMod val="50000"/>
                  </a:schemeClr>
                </a:solidFill>
                <a:ea typeface="Calibri" panose="020F0502020204030204" pitchFamily="34" charset="0"/>
                <a:cs typeface="Calibri" panose="020F0502020204030204" pitchFamily="34" charset="0"/>
              </a:rPr>
              <a:t>: Le informazioni economico-finanziarie sono importanti </a:t>
            </a:r>
            <a:r>
              <a:rPr lang="it-IT" sz="3200" b="1" dirty="0">
                <a:solidFill>
                  <a:srgbClr val="C00000"/>
                </a:solidFill>
                <a:ea typeface="Calibri" panose="020F0502020204030204" pitchFamily="34" charset="0"/>
                <a:cs typeface="Calibri" panose="020F0502020204030204" pitchFamily="34" charset="0"/>
              </a:rPr>
              <a:t>in tutto il ciclo di vita </a:t>
            </a:r>
            <a:r>
              <a:rPr lang="it-IT" sz="3200" b="1" dirty="0">
                <a:solidFill>
                  <a:schemeClr val="bg2">
                    <a:lumMod val="50000"/>
                  </a:schemeClr>
                </a:solidFill>
                <a:ea typeface="Calibri" panose="020F0502020204030204" pitchFamily="34" charset="0"/>
                <a:cs typeface="Calibri" panose="020F0502020204030204" pitchFamily="34" charset="0"/>
              </a:rPr>
              <a:t>delle aziende confiscate.</a:t>
            </a:r>
          </a:p>
          <a:p>
            <a:pPr algn="just">
              <a:lnSpc>
                <a:spcPct val="120000"/>
              </a:lnSpc>
              <a:spcAft>
                <a:spcPts val="1000"/>
              </a:spcAft>
            </a:pPr>
            <a:r>
              <a:rPr lang="it-IT" sz="3200" b="1" dirty="0">
                <a:solidFill>
                  <a:schemeClr val="accent2">
                    <a:lumMod val="75000"/>
                  </a:schemeClr>
                </a:solidFill>
                <a:ea typeface="Calibri" panose="020F0502020204030204" pitchFamily="34" charset="0"/>
                <a:cs typeface="Calibri" panose="020F0502020204030204" pitchFamily="34" charset="0"/>
              </a:rPr>
              <a:t>Chiave di lettura F8</a:t>
            </a:r>
            <a:r>
              <a:rPr lang="it-IT" sz="3200" b="1" dirty="0">
                <a:solidFill>
                  <a:schemeClr val="bg2">
                    <a:lumMod val="50000"/>
                  </a:schemeClr>
                </a:solidFill>
                <a:ea typeface="Calibri" panose="020F0502020204030204" pitchFamily="34" charset="0"/>
                <a:cs typeface="Calibri" panose="020F0502020204030204" pitchFamily="34" charset="0"/>
              </a:rPr>
              <a:t>: Le analisi di contesto esterno si configurano quale strumento imprescindibile per la </a:t>
            </a:r>
            <a:r>
              <a:rPr lang="it-IT" sz="3200" b="1" dirty="0">
                <a:solidFill>
                  <a:srgbClr val="C00000"/>
                </a:solidFill>
                <a:ea typeface="Calibri" panose="020F0502020204030204" pitchFamily="34" charset="0"/>
                <a:cs typeface="Calibri" panose="020F0502020204030204" pitchFamily="34" charset="0"/>
              </a:rPr>
              <a:t>comprensione degli sviluppi (passati e futuri) dell’impresa</a:t>
            </a:r>
            <a:r>
              <a:rPr lang="it-IT" sz="3200" b="1" dirty="0">
                <a:solidFill>
                  <a:schemeClr val="bg2">
                    <a:lumMod val="50000"/>
                  </a:schemeClr>
                </a:solidFill>
                <a:ea typeface="Calibri" panose="020F0502020204030204" pitchFamily="34" charset="0"/>
                <a:cs typeface="Calibri" panose="020F0502020204030204" pitchFamily="34" charset="0"/>
              </a:rPr>
              <a:t>, soprattutto per Prefettura e Tribunali. </a:t>
            </a:r>
          </a:p>
        </p:txBody>
      </p:sp>
    </p:spTree>
    <p:extLst>
      <p:ext uri="{BB962C8B-B14F-4D97-AF65-F5344CB8AC3E}">
        <p14:creationId xmlns:p14="http://schemas.microsoft.com/office/powerpoint/2010/main" val="318422854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482595A-995C-0196-F04B-2D9E33C405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
        <p:nvSpPr>
          <p:cNvPr id="3" name="Titolo">
            <a:extLst>
              <a:ext uri="{FF2B5EF4-FFF2-40B4-BE49-F238E27FC236}">
                <a16:creationId xmlns:a16="http://schemas.microsoft.com/office/drawing/2014/main" id="{33504890-1B47-4DFF-CD92-317D023FDB52}"/>
              </a:ext>
            </a:extLst>
          </p:cNvPr>
          <p:cNvSpPr txBox="1"/>
          <p:nvPr/>
        </p:nvSpPr>
        <p:spPr>
          <a:xfrm>
            <a:off x="524447" y="84873"/>
            <a:ext cx="23335106"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L’indagine agli stakeholder: le esigenze informative</a:t>
            </a:r>
          </a:p>
        </p:txBody>
      </p:sp>
      <p:sp>
        <p:nvSpPr>
          <p:cNvPr id="5" name="CasellaDiTesto 4">
            <a:extLst>
              <a:ext uri="{FF2B5EF4-FFF2-40B4-BE49-F238E27FC236}">
                <a16:creationId xmlns:a16="http://schemas.microsoft.com/office/drawing/2014/main" id="{4362E671-9800-4668-FFA8-F19CA2D9E4E1}"/>
              </a:ext>
            </a:extLst>
          </p:cNvPr>
          <p:cNvSpPr txBox="1"/>
          <p:nvPr/>
        </p:nvSpPr>
        <p:spPr>
          <a:xfrm>
            <a:off x="11938488" y="11884066"/>
            <a:ext cx="11921065" cy="7489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lang="it-IT" sz="18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Fonte: Unioncamere – Centro Studi delle Camere di commercio G. Tagliacarne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2438338" rtl="0" fontAlgn="auto" latinLnBrk="0" hangingPunct="0">
              <a:lnSpc>
                <a:spcPct val="100000"/>
              </a:lnSpc>
              <a:spcBef>
                <a:spcPts val="0"/>
              </a:spcBef>
              <a:spcAft>
                <a:spcPts val="0"/>
              </a:spcAft>
              <a:buClrTx/>
              <a:buSzTx/>
              <a:buFontTx/>
              <a:buNone/>
              <a:tabLst/>
            </a:pPr>
            <a:endParaRPr kumimoji="0" lang="it-IT" sz="2400" b="0" i="0" u="none" strike="noStrike" cap="none" spc="0" normalizeH="0" baseline="0" dirty="0">
              <a:ln>
                <a:noFill/>
              </a:ln>
              <a:solidFill>
                <a:srgbClr val="5E5E5E"/>
              </a:solidFill>
              <a:effectLst/>
              <a:uFillTx/>
              <a:latin typeface="+mn-lt"/>
              <a:ea typeface="+mn-ea"/>
              <a:cs typeface="+mn-cs"/>
              <a:sym typeface="Helvetica Neue"/>
            </a:endParaRPr>
          </a:p>
        </p:txBody>
      </p:sp>
      <p:pic>
        <p:nvPicPr>
          <p:cNvPr id="6" name="Immagine 5">
            <a:extLst>
              <a:ext uri="{FF2B5EF4-FFF2-40B4-BE49-F238E27FC236}">
                <a16:creationId xmlns:a16="http://schemas.microsoft.com/office/drawing/2014/main" id="{888E97F4-A6C2-6120-4A30-4B3F509F750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448" y="1887241"/>
            <a:ext cx="11512968" cy="5478759"/>
          </a:xfrm>
          <a:prstGeom prst="rect">
            <a:avLst/>
          </a:prstGeom>
          <a:noFill/>
          <a:ln>
            <a:noFill/>
          </a:ln>
        </p:spPr>
      </p:pic>
      <p:pic>
        <p:nvPicPr>
          <p:cNvPr id="7" name="Immagine 6">
            <a:extLst>
              <a:ext uri="{FF2B5EF4-FFF2-40B4-BE49-F238E27FC236}">
                <a16:creationId xmlns:a16="http://schemas.microsoft.com/office/drawing/2014/main" id="{B9D27F0E-9975-4F5E-700C-DF95F7412E6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4446" y="8043334"/>
            <a:ext cx="11501190" cy="3599044"/>
          </a:xfrm>
          <a:prstGeom prst="rect">
            <a:avLst/>
          </a:prstGeom>
          <a:noFill/>
          <a:ln>
            <a:noFill/>
          </a:ln>
        </p:spPr>
      </p:pic>
      <p:sp>
        <p:nvSpPr>
          <p:cNvPr id="8" name="CasellaDiTesto 7">
            <a:extLst>
              <a:ext uri="{FF2B5EF4-FFF2-40B4-BE49-F238E27FC236}">
                <a16:creationId xmlns:a16="http://schemas.microsoft.com/office/drawing/2014/main" id="{2959B5D3-235A-4E1A-0411-E1317581EE63}"/>
              </a:ext>
            </a:extLst>
          </p:cNvPr>
          <p:cNvSpPr txBox="1"/>
          <p:nvPr/>
        </p:nvSpPr>
        <p:spPr>
          <a:xfrm>
            <a:off x="524446" y="1340000"/>
            <a:ext cx="10109687"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5E5E5E"/>
                </a:solidFill>
                <a:effectLst/>
                <a:uFillTx/>
                <a:latin typeface="+mn-lt"/>
                <a:ea typeface="+mn-ea"/>
                <a:cs typeface="+mn-cs"/>
                <a:sym typeface="Helvetica Neue"/>
              </a:rPr>
              <a:t>Di base (In %)</a:t>
            </a:r>
          </a:p>
        </p:txBody>
      </p:sp>
      <p:sp>
        <p:nvSpPr>
          <p:cNvPr id="9" name="CasellaDiTesto 8">
            <a:extLst>
              <a:ext uri="{FF2B5EF4-FFF2-40B4-BE49-F238E27FC236}">
                <a16:creationId xmlns:a16="http://schemas.microsoft.com/office/drawing/2014/main" id="{73C83761-C8AF-1929-F6C1-83ECAD89C46A}"/>
              </a:ext>
            </a:extLst>
          </p:cNvPr>
          <p:cNvSpPr txBox="1"/>
          <p:nvPr/>
        </p:nvSpPr>
        <p:spPr>
          <a:xfrm>
            <a:off x="524445" y="7419067"/>
            <a:ext cx="10109687"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5E5E5E"/>
                </a:solidFill>
                <a:effectLst/>
                <a:uFillTx/>
                <a:latin typeface="+mn-lt"/>
                <a:ea typeface="+mn-ea"/>
                <a:cs typeface="+mn-cs"/>
                <a:sym typeface="Helvetica Neue"/>
              </a:rPr>
              <a:t>Approfondimenti (In %)</a:t>
            </a:r>
          </a:p>
        </p:txBody>
      </p:sp>
      <p:pic>
        <p:nvPicPr>
          <p:cNvPr id="10" name="Immagine 9">
            <a:extLst>
              <a:ext uri="{FF2B5EF4-FFF2-40B4-BE49-F238E27FC236}">
                <a16:creationId xmlns:a16="http://schemas.microsoft.com/office/drawing/2014/main" id="{FCA74E91-ABD0-8D77-9F4C-A098E4A7E3D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46499" y="1935034"/>
            <a:ext cx="11104500" cy="5478759"/>
          </a:xfrm>
          <a:prstGeom prst="rect">
            <a:avLst/>
          </a:prstGeom>
          <a:noFill/>
          <a:ln>
            <a:noFill/>
          </a:ln>
        </p:spPr>
      </p:pic>
      <p:sp>
        <p:nvSpPr>
          <p:cNvPr id="11" name="CasellaDiTesto 10">
            <a:extLst>
              <a:ext uri="{FF2B5EF4-FFF2-40B4-BE49-F238E27FC236}">
                <a16:creationId xmlns:a16="http://schemas.microsoft.com/office/drawing/2014/main" id="{52CBFD71-FB6E-2C6E-42AF-5FE9BD7E2B5A}"/>
              </a:ext>
            </a:extLst>
          </p:cNvPr>
          <p:cNvSpPr txBox="1"/>
          <p:nvPr/>
        </p:nvSpPr>
        <p:spPr>
          <a:xfrm>
            <a:off x="12546499" y="1331964"/>
            <a:ext cx="10109687"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5E5E5E"/>
                </a:solidFill>
                <a:effectLst/>
                <a:uFillTx/>
                <a:latin typeface="+mn-lt"/>
                <a:ea typeface="+mn-ea"/>
                <a:cs typeface="+mn-cs"/>
                <a:sym typeface="Helvetica Neue"/>
              </a:rPr>
              <a:t>Criticità (In %)</a:t>
            </a:r>
          </a:p>
        </p:txBody>
      </p:sp>
      <p:pic>
        <p:nvPicPr>
          <p:cNvPr id="12" name="Immagine 11">
            <a:extLst>
              <a:ext uri="{FF2B5EF4-FFF2-40B4-BE49-F238E27FC236}">
                <a16:creationId xmlns:a16="http://schemas.microsoft.com/office/drawing/2014/main" id="{FF00467A-C8F5-BA02-5C17-71FB9E7C803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46499" y="8014102"/>
            <a:ext cx="11104500" cy="3599044"/>
          </a:xfrm>
          <a:prstGeom prst="rect">
            <a:avLst/>
          </a:prstGeom>
          <a:noFill/>
          <a:ln>
            <a:noFill/>
          </a:ln>
        </p:spPr>
      </p:pic>
      <p:sp>
        <p:nvSpPr>
          <p:cNvPr id="13" name="CasellaDiTesto 12">
            <a:extLst>
              <a:ext uri="{FF2B5EF4-FFF2-40B4-BE49-F238E27FC236}">
                <a16:creationId xmlns:a16="http://schemas.microsoft.com/office/drawing/2014/main" id="{BF6312E8-CACE-CF22-08C4-F7BAB17D322B}"/>
              </a:ext>
            </a:extLst>
          </p:cNvPr>
          <p:cNvSpPr txBox="1"/>
          <p:nvPr/>
        </p:nvSpPr>
        <p:spPr>
          <a:xfrm>
            <a:off x="12546499" y="7421828"/>
            <a:ext cx="10109687"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it-IT" sz="3200" b="1" i="0" u="none" strike="noStrike" cap="none" spc="0" normalizeH="0" baseline="0" dirty="0">
                <a:ln>
                  <a:noFill/>
                </a:ln>
                <a:solidFill>
                  <a:srgbClr val="5E5E5E"/>
                </a:solidFill>
                <a:effectLst/>
                <a:uFillTx/>
                <a:latin typeface="+mn-lt"/>
                <a:ea typeface="+mn-ea"/>
                <a:cs typeface="+mn-cs"/>
                <a:sym typeface="Helvetica Neue"/>
              </a:rPr>
              <a:t>Settori di maggiore interesse (In %)</a:t>
            </a:r>
          </a:p>
        </p:txBody>
      </p:sp>
      <p:sp>
        <p:nvSpPr>
          <p:cNvPr id="4" name="Rettangolo 3">
            <a:extLst>
              <a:ext uri="{FF2B5EF4-FFF2-40B4-BE49-F238E27FC236}">
                <a16:creationId xmlns:a16="http://schemas.microsoft.com/office/drawing/2014/main" id="{3CE9184A-9A80-3265-3B16-0FE5C625218C}"/>
              </a:ext>
            </a:extLst>
          </p:cNvPr>
          <p:cNvSpPr/>
          <p:nvPr/>
        </p:nvSpPr>
        <p:spPr>
          <a:xfrm>
            <a:off x="733001" y="1985525"/>
            <a:ext cx="11292635" cy="1496977"/>
          </a:xfrm>
          <a:prstGeom prst="rect">
            <a:avLst/>
          </a:prstGeom>
          <a:noFill/>
          <a:ln w="3175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t-IT"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Rettangolo 13">
            <a:extLst>
              <a:ext uri="{FF2B5EF4-FFF2-40B4-BE49-F238E27FC236}">
                <a16:creationId xmlns:a16="http://schemas.microsoft.com/office/drawing/2014/main" id="{3FD17CE4-028D-00D9-4747-0B6223952861}"/>
              </a:ext>
            </a:extLst>
          </p:cNvPr>
          <p:cNvSpPr/>
          <p:nvPr/>
        </p:nvSpPr>
        <p:spPr>
          <a:xfrm>
            <a:off x="544868" y="8040676"/>
            <a:ext cx="11480768" cy="1862081"/>
          </a:xfrm>
          <a:prstGeom prst="rect">
            <a:avLst/>
          </a:prstGeom>
          <a:noFill/>
          <a:ln w="3175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t-IT"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5" name="Rettangolo 14">
            <a:extLst>
              <a:ext uri="{FF2B5EF4-FFF2-40B4-BE49-F238E27FC236}">
                <a16:creationId xmlns:a16="http://schemas.microsoft.com/office/drawing/2014/main" id="{E6740D3F-A13E-9CFB-5AE1-34C81C2A7731}"/>
              </a:ext>
            </a:extLst>
          </p:cNvPr>
          <p:cNvSpPr/>
          <p:nvPr/>
        </p:nvSpPr>
        <p:spPr>
          <a:xfrm>
            <a:off x="12546499" y="1907827"/>
            <a:ext cx="11104500" cy="1127204"/>
          </a:xfrm>
          <a:prstGeom prst="rect">
            <a:avLst/>
          </a:prstGeom>
          <a:noFill/>
          <a:ln w="3175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it-IT"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4246960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6EF04B9-87B1-8B6E-2DED-53450B67218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
        <p:nvSpPr>
          <p:cNvPr id="6" name="Titolo">
            <a:extLst>
              <a:ext uri="{FF2B5EF4-FFF2-40B4-BE49-F238E27FC236}">
                <a16:creationId xmlns:a16="http://schemas.microsoft.com/office/drawing/2014/main" id="{278EE6CC-C2B5-26C4-F65D-B26DF223E582}"/>
              </a:ext>
            </a:extLst>
          </p:cNvPr>
          <p:cNvSpPr txBox="1"/>
          <p:nvPr/>
        </p:nvSpPr>
        <p:spPr>
          <a:xfrm>
            <a:off x="622778" y="345623"/>
            <a:ext cx="23761221"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r>
              <a:rPr lang="it-IT" sz="6600" b="1" dirty="0"/>
              <a:t>Le aziende confiscate: 2.949 in Italia, 81 in provincia di Messina</a:t>
            </a:r>
          </a:p>
        </p:txBody>
      </p:sp>
      <p:pic>
        <p:nvPicPr>
          <p:cNvPr id="13" name="Immagine 12">
            <a:extLst>
              <a:ext uri="{FF2B5EF4-FFF2-40B4-BE49-F238E27FC236}">
                <a16:creationId xmlns:a16="http://schemas.microsoft.com/office/drawing/2014/main" id="{EB688C59-470A-3030-05C0-F29478687089}"/>
              </a:ext>
            </a:extLst>
          </p:cNvPr>
          <p:cNvPicPr>
            <a:picLocks noChangeAspect="1"/>
          </p:cNvPicPr>
          <p:nvPr/>
        </p:nvPicPr>
        <p:blipFill>
          <a:blip r:embed="rId3"/>
          <a:stretch>
            <a:fillRect/>
          </a:stretch>
        </p:blipFill>
        <p:spPr>
          <a:xfrm>
            <a:off x="835210" y="1556211"/>
            <a:ext cx="6412257" cy="10143890"/>
          </a:xfrm>
          <a:prstGeom prst="rect">
            <a:avLst/>
          </a:prstGeom>
        </p:spPr>
      </p:pic>
      <p:pic>
        <p:nvPicPr>
          <p:cNvPr id="2" name="Immagine 1">
            <a:extLst>
              <a:ext uri="{FF2B5EF4-FFF2-40B4-BE49-F238E27FC236}">
                <a16:creationId xmlns:a16="http://schemas.microsoft.com/office/drawing/2014/main" id="{E297AD7D-5CB6-66BA-B4FF-3D84B74AFF73}"/>
              </a:ext>
            </a:extLst>
          </p:cNvPr>
          <p:cNvPicPr>
            <a:picLocks noChangeAspect="1"/>
          </p:cNvPicPr>
          <p:nvPr/>
        </p:nvPicPr>
        <p:blipFill>
          <a:blip r:embed="rId4"/>
          <a:stretch>
            <a:fillRect/>
          </a:stretch>
        </p:blipFill>
        <p:spPr>
          <a:xfrm>
            <a:off x="7636933" y="1745191"/>
            <a:ext cx="16120534" cy="4627345"/>
          </a:xfrm>
          <a:prstGeom prst="rect">
            <a:avLst/>
          </a:prstGeom>
        </p:spPr>
      </p:pic>
      <p:pic>
        <p:nvPicPr>
          <p:cNvPr id="3" name="Immagine 2">
            <a:extLst>
              <a:ext uri="{FF2B5EF4-FFF2-40B4-BE49-F238E27FC236}">
                <a16:creationId xmlns:a16="http://schemas.microsoft.com/office/drawing/2014/main" id="{49D48F56-0043-1473-B66D-72B2F89378F6}"/>
              </a:ext>
            </a:extLst>
          </p:cNvPr>
          <p:cNvPicPr>
            <a:picLocks noChangeAspect="1"/>
          </p:cNvPicPr>
          <p:nvPr/>
        </p:nvPicPr>
        <p:blipFill>
          <a:blip r:embed="rId5"/>
          <a:stretch>
            <a:fillRect/>
          </a:stretch>
        </p:blipFill>
        <p:spPr>
          <a:xfrm>
            <a:off x="8018991" y="6159348"/>
            <a:ext cx="6412257" cy="5523628"/>
          </a:xfrm>
          <a:prstGeom prst="rect">
            <a:avLst/>
          </a:prstGeom>
        </p:spPr>
      </p:pic>
      <p:pic>
        <p:nvPicPr>
          <p:cNvPr id="7" name="Immagine 6">
            <a:extLst>
              <a:ext uri="{FF2B5EF4-FFF2-40B4-BE49-F238E27FC236}">
                <a16:creationId xmlns:a16="http://schemas.microsoft.com/office/drawing/2014/main" id="{C27DD3F4-73EF-F113-5B92-12B6075CDAAA}"/>
              </a:ext>
            </a:extLst>
          </p:cNvPr>
          <p:cNvPicPr>
            <a:picLocks noChangeAspect="1"/>
          </p:cNvPicPr>
          <p:nvPr/>
        </p:nvPicPr>
        <p:blipFill>
          <a:blip r:embed="rId6"/>
          <a:stretch>
            <a:fillRect/>
          </a:stretch>
        </p:blipFill>
        <p:spPr>
          <a:xfrm>
            <a:off x="15991733" y="6372535"/>
            <a:ext cx="6434892" cy="5023227"/>
          </a:xfrm>
          <a:prstGeom prst="rect">
            <a:avLst/>
          </a:prstGeom>
        </p:spPr>
      </p:pic>
    </p:spTree>
    <p:extLst>
      <p:ext uri="{BB962C8B-B14F-4D97-AF65-F5344CB8AC3E}">
        <p14:creationId xmlns:p14="http://schemas.microsoft.com/office/powerpoint/2010/main" val="166915291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a:extLst>
              <a:ext uri="{FF2B5EF4-FFF2-40B4-BE49-F238E27FC236}">
                <a16:creationId xmlns:a16="http://schemas.microsoft.com/office/drawing/2014/main" id="{863725BB-8B57-440F-A385-798446045D97}"/>
              </a:ext>
            </a:extLst>
          </p:cNvPr>
          <p:cNvSpPr txBox="1"/>
          <p:nvPr/>
        </p:nvSpPr>
        <p:spPr>
          <a:xfrm>
            <a:off x="605549" y="388512"/>
            <a:ext cx="22248688" cy="25032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Gli indici di stato di salute e i potenziali economici e occupazionali delle aziende confiscate</a:t>
            </a:r>
          </a:p>
        </p:txBody>
      </p:sp>
      <p:sp>
        <p:nvSpPr>
          <p:cNvPr id="3" name="Quis nostrud exerci tation ullamcorper suscipit lobortis nisl ut aliquip ex ea commodo consequat. Duis autem vel eum iriure dolor in hendrerit in vulputate velit esse molestie consequat, vel illum dolore eu feugiat nulla facilisis at vero eros et accumsa">
            <a:extLst>
              <a:ext uri="{FF2B5EF4-FFF2-40B4-BE49-F238E27FC236}">
                <a16:creationId xmlns:a16="http://schemas.microsoft.com/office/drawing/2014/main" id="{E7E978D0-C5B7-434D-8451-7BADBCD86F7C}"/>
              </a:ext>
            </a:extLst>
          </p:cNvPr>
          <p:cNvSpPr txBox="1"/>
          <p:nvPr/>
        </p:nvSpPr>
        <p:spPr>
          <a:xfrm>
            <a:off x="1004544" y="4976249"/>
            <a:ext cx="22374911"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defTabSz="457200">
              <a:lnSpc>
                <a:spcPct val="150000"/>
              </a:lnSpc>
              <a:defRPr sz="3000">
                <a:solidFill>
                  <a:srgbClr val="000000"/>
                </a:solidFill>
                <a:latin typeface="Roboto Light"/>
                <a:ea typeface="Roboto Light"/>
                <a:cs typeface="Roboto Light"/>
                <a:sym typeface="Roboto Light"/>
              </a:defRPr>
            </a:pPr>
            <a:endParaRPr dirty="0"/>
          </a:p>
        </p:txBody>
      </p:sp>
      <p:sp>
        <p:nvSpPr>
          <p:cNvPr id="7" name="CasellaDiTesto 6">
            <a:extLst>
              <a:ext uri="{FF2B5EF4-FFF2-40B4-BE49-F238E27FC236}">
                <a16:creationId xmlns:a16="http://schemas.microsoft.com/office/drawing/2014/main" id="{74FAD254-B932-4F18-A084-E2817EDD13F9}"/>
              </a:ext>
            </a:extLst>
          </p:cNvPr>
          <p:cNvSpPr txBox="1"/>
          <p:nvPr/>
        </p:nvSpPr>
        <p:spPr>
          <a:xfrm>
            <a:off x="584859" y="2891761"/>
            <a:ext cx="22290068" cy="8126392"/>
          </a:xfrm>
          <a:prstGeom prst="rect">
            <a:avLst/>
          </a:prstGeom>
          <a:noFill/>
        </p:spPr>
        <p:txBody>
          <a:bodyPr wrap="square" rtlCol="0">
            <a:spAutoFit/>
          </a:bodyPr>
          <a:lstStyle/>
          <a:p>
            <a:pPr algn="just" defTabSz="914400" eaLnBrk="0" fontAlgn="base">
              <a:lnSpc>
                <a:spcPct val="150000"/>
              </a:lnSpc>
              <a:spcBef>
                <a:spcPct val="0"/>
              </a:spcBef>
              <a:spcAft>
                <a:spcPct val="0"/>
              </a:spcAft>
            </a:pPr>
            <a:r>
              <a:rPr lang="it-IT" sz="3200" dirty="0"/>
              <a:t>Le informazioni di bilancio evidenziano gli assets aziendali più rilevanti. A partire da tali informazioni è stato possibile sviluppare una </a:t>
            </a:r>
            <a:r>
              <a:rPr lang="it-IT" sz="3200" b="1" dirty="0"/>
              <a:t>metodologia controfattuale ripetibile finalizzata all’individuazione dei potenziali di impresa su base territoriale e settoriale</a:t>
            </a:r>
            <a:r>
              <a:rPr lang="it-IT" sz="3200" dirty="0"/>
              <a:t>. </a:t>
            </a:r>
          </a:p>
          <a:p>
            <a:pPr algn="just" defTabSz="914400" eaLnBrk="0" fontAlgn="base">
              <a:lnSpc>
                <a:spcPct val="150000"/>
              </a:lnSpc>
              <a:spcBef>
                <a:spcPct val="0"/>
              </a:spcBef>
              <a:spcAft>
                <a:spcPct val="0"/>
              </a:spcAft>
            </a:pPr>
            <a:r>
              <a:rPr lang="it-IT" sz="3200" dirty="0"/>
              <a:t>Individuare le opportunità di inclusione sociale e di mercato derivanti dal riuso dei beni confiscati costituisce un elemento fondamentale nella presente fase economica: per questo, è opportuno delineare alcune misure significative che forniscano dei </a:t>
            </a:r>
            <a:r>
              <a:rPr lang="it-IT" sz="3200" b="1" dirty="0"/>
              <a:t>perimetri  quantitativi </a:t>
            </a:r>
            <a:r>
              <a:rPr lang="it-IT" sz="3200" dirty="0"/>
              <a:t>per la riattivazione di iniziative economiche che fanno perno sulla rigenerazione dei beni confiscati. Tale attività è di supporto per la comprensione  del </a:t>
            </a:r>
            <a:r>
              <a:rPr lang="it-IT" sz="3200" b="1" dirty="0"/>
              <a:t>volume di mercato conseguibile </a:t>
            </a:r>
            <a:r>
              <a:rPr lang="it-IT" sz="3200" dirty="0"/>
              <a:t>nel territorio dalle imprese restituite alla società civile. </a:t>
            </a:r>
          </a:p>
          <a:p>
            <a:pPr algn="just" defTabSz="914400" eaLnBrk="0" fontAlgn="base">
              <a:lnSpc>
                <a:spcPct val="150000"/>
              </a:lnSpc>
              <a:spcBef>
                <a:spcPct val="0"/>
              </a:spcBef>
              <a:spcAft>
                <a:spcPct val="0"/>
              </a:spcAft>
            </a:pPr>
            <a:r>
              <a:rPr lang="it-IT" sz="3200" dirty="0"/>
              <a:t>Chiaramente, gli indicatori di bilancio rappresentano solo un elemento utile alla valutazione dello stato di salute e dei potenziali dell’impresa; a ciò andrebbe aggiunta la </a:t>
            </a:r>
            <a:r>
              <a:rPr lang="it-IT" sz="3200" b="1" dirty="0"/>
              <a:t>conoscenza della storia dell’azienda, la lettura attenta della relazione al bilancio, nonché elementi di contestualizzazione</a:t>
            </a:r>
            <a:r>
              <a:rPr lang="it-IT" sz="3200" dirty="0"/>
              <a:t>, quali l’andamento del settore e del mercato. </a:t>
            </a:r>
          </a:p>
        </p:txBody>
      </p:sp>
      <p:pic>
        <p:nvPicPr>
          <p:cNvPr id="4" name="Immagine 3">
            <a:extLst>
              <a:ext uri="{FF2B5EF4-FFF2-40B4-BE49-F238E27FC236}">
                <a16:creationId xmlns:a16="http://schemas.microsoft.com/office/drawing/2014/main" id="{E77FE080-5893-CE4C-7E13-797399876FE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Tree>
    <p:extLst>
      <p:ext uri="{BB962C8B-B14F-4D97-AF65-F5344CB8AC3E}">
        <p14:creationId xmlns:p14="http://schemas.microsoft.com/office/powerpoint/2010/main" val="6779335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a:extLst>
              <a:ext uri="{FF2B5EF4-FFF2-40B4-BE49-F238E27FC236}">
                <a16:creationId xmlns:a16="http://schemas.microsoft.com/office/drawing/2014/main" id="{D95CB19D-4D1A-FC5F-D9E6-787B4450E153}"/>
              </a:ext>
            </a:extLst>
          </p:cNvPr>
          <p:cNvSpPr txBox="1"/>
          <p:nvPr/>
        </p:nvSpPr>
        <p:spPr>
          <a:xfrm>
            <a:off x="542722" y="259372"/>
            <a:ext cx="22248688" cy="13029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gn="l">
              <a:defRPr sz="7800">
                <a:solidFill>
                  <a:srgbClr val="92A998"/>
                </a:solidFill>
                <a:latin typeface="Roboto Light"/>
                <a:ea typeface="Roboto Light"/>
                <a:cs typeface="Roboto Light"/>
                <a:sym typeface="Roboto Light"/>
              </a:defRPr>
            </a:lvl1pPr>
          </a:lstStyle>
          <a:p>
            <a:pPr algn="just"/>
            <a:r>
              <a:rPr lang="it-IT" dirty="0"/>
              <a:t>Aziende confiscate: cluster a confronto</a:t>
            </a:r>
          </a:p>
        </p:txBody>
      </p:sp>
      <p:pic>
        <p:nvPicPr>
          <p:cNvPr id="6" name="Immagine 5">
            <a:extLst>
              <a:ext uri="{FF2B5EF4-FFF2-40B4-BE49-F238E27FC236}">
                <a16:creationId xmlns:a16="http://schemas.microsoft.com/office/drawing/2014/main" id="{A4E5BB3B-C4A5-12E8-D160-1D32A54AAB8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1797" y="12146262"/>
            <a:ext cx="4154828" cy="973455"/>
          </a:xfrm>
          <a:prstGeom prst="rect">
            <a:avLst/>
          </a:prstGeom>
          <a:noFill/>
          <a:ln>
            <a:noFill/>
          </a:ln>
        </p:spPr>
      </p:pic>
      <p:sp>
        <p:nvSpPr>
          <p:cNvPr id="8" name="CasellaDiTesto 7">
            <a:extLst>
              <a:ext uri="{FF2B5EF4-FFF2-40B4-BE49-F238E27FC236}">
                <a16:creationId xmlns:a16="http://schemas.microsoft.com/office/drawing/2014/main" id="{88646408-187E-B02A-E9A7-1BA27996922F}"/>
              </a:ext>
            </a:extLst>
          </p:cNvPr>
          <p:cNvSpPr txBox="1"/>
          <p:nvPr/>
        </p:nvSpPr>
        <p:spPr>
          <a:xfrm>
            <a:off x="202542" y="1562293"/>
            <a:ext cx="2397891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lang="it-IT" sz="3600" b="1" dirty="0"/>
              <a:t>Q</a:t>
            </a:r>
            <a:r>
              <a:rPr kumimoji="0" lang="it-IT" sz="3600" b="1" i="0" u="none" strike="noStrike" cap="none" spc="0" normalizeH="0" baseline="0" dirty="0">
                <a:ln>
                  <a:noFill/>
                </a:ln>
                <a:solidFill>
                  <a:srgbClr val="5E5E5E"/>
                </a:solidFill>
                <a:effectLst/>
                <a:uFillTx/>
                <a:latin typeface="+mn-lt"/>
                <a:ea typeface="+mn-ea"/>
                <a:cs typeface="+mn-cs"/>
                <a:sym typeface="Helvetica Neue"/>
              </a:rPr>
              <a:t>uadro complessivo dei risultati dell’analisi dei bilanci delle aziende confiscate (2020)</a:t>
            </a:r>
          </a:p>
        </p:txBody>
      </p:sp>
      <p:pic>
        <p:nvPicPr>
          <p:cNvPr id="7" name="Immagine 6">
            <a:extLst>
              <a:ext uri="{FF2B5EF4-FFF2-40B4-BE49-F238E27FC236}">
                <a16:creationId xmlns:a16="http://schemas.microsoft.com/office/drawing/2014/main" id="{59ADD744-01B7-542B-83D2-355F6028BC35}"/>
              </a:ext>
            </a:extLst>
          </p:cNvPr>
          <p:cNvPicPr>
            <a:picLocks noChangeAspect="1"/>
          </p:cNvPicPr>
          <p:nvPr/>
        </p:nvPicPr>
        <p:blipFill>
          <a:blip r:embed="rId3"/>
          <a:stretch>
            <a:fillRect/>
          </a:stretch>
        </p:blipFill>
        <p:spPr>
          <a:xfrm>
            <a:off x="1786706" y="2339773"/>
            <a:ext cx="21330759" cy="7693721"/>
          </a:xfrm>
          <a:prstGeom prst="rect">
            <a:avLst/>
          </a:prstGeom>
        </p:spPr>
      </p:pic>
      <p:sp>
        <p:nvSpPr>
          <p:cNvPr id="10" name="CasellaDiTesto 9">
            <a:extLst>
              <a:ext uri="{FF2B5EF4-FFF2-40B4-BE49-F238E27FC236}">
                <a16:creationId xmlns:a16="http://schemas.microsoft.com/office/drawing/2014/main" id="{6BDC4BEA-A7F9-8A46-8CF6-53882C19F05A}"/>
              </a:ext>
            </a:extLst>
          </p:cNvPr>
          <p:cNvSpPr txBox="1"/>
          <p:nvPr/>
        </p:nvSpPr>
        <p:spPr>
          <a:xfrm>
            <a:off x="1786705" y="10299918"/>
            <a:ext cx="21330759" cy="15799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it-IT" sz="4800" b="1" i="0" u="none" strike="noStrike" cap="none" spc="0" normalizeH="0" baseline="0" dirty="0">
                <a:ln>
                  <a:noFill/>
                </a:ln>
                <a:solidFill>
                  <a:srgbClr val="0070C0"/>
                </a:solidFill>
                <a:effectLst/>
                <a:uFillTx/>
                <a:latin typeface="+mn-lt"/>
                <a:ea typeface="+mn-ea"/>
                <a:cs typeface="+mn-cs"/>
                <a:sym typeface="Helvetica Neue"/>
              </a:rPr>
              <a:t>Messina</a:t>
            </a:r>
            <a:r>
              <a:rPr kumimoji="0" lang="it-IT" sz="4800" b="1" i="0" u="none" strike="noStrike" cap="none" spc="0" normalizeH="0" baseline="0" dirty="0">
                <a:ln>
                  <a:noFill/>
                </a:ln>
                <a:solidFill>
                  <a:srgbClr val="5E5E5E"/>
                </a:solidFill>
                <a:effectLst/>
                <a:uFillTx/>
                <a:latin typeface="+mn-lt"/>
                <a:ea typeface="+mn-ea"/>
                <a:cs typeface="+mn-cs"/>
                <a:sym typeface="Helvetica Neue"/>
              </a:rPr>
              <a:t>: 1 azienda, un milione di fatturato, 3 dipendenti, 2,2 milioni di patrimonio, un milione di immobilizzazioni</a:t>
            </a:r>
          </a:p>
        </p:txBody>
      </p:sp>
    </p:spTree>
    <p:extLst>
      <p:ext uri="{BB962C8B-B14F-4D97-AF65-F5344CB8AC3E}">
        <p14:creationId xmlns:p14="http://schemas.microsoft.com/office/powerpoint/2010/main" val="2069981419"/>
      </p:ext>
    </p:extLst>
  </p:cSld>
  <p:clrMapOvr>
    <a:masterClrMapping/>
  </p:clrMapOvr>
  <p:transition spd="med"/>
</p:sld>
</file>

<file path=ppt/theme/theme1.xml><?xml version="1.0" encoding="utf-8"?>
<a:theme xmlns:a="http://schemas.openxmlformats.org/drawingml/2006/main" name="21_BasicWhite">
  <a:themeElements>
    <a:clrScheme name="21_BasicWhite">
      <a:dk1>
        <a:srgbClr val="5E5E5E"/>
      </a:dk1>
      <a:lt1>
        <a:srgbClr val="005E00"/>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2315</TotalTime>
  <Words>3875</Words>
  <Application>Microsoft Office PowerPoint</Application>
  <PresentationFormat>Personalizzato</PresentationFormat>
  <Paragraphs>171</Paragraphs>
  <Slides>32</Slides>
  <Notes>4</Notes>
  <HiddenSlides>0</HiddenSlides>
  <MMClips>0</MMClips>
  <ScaleCrop>false</ScaleCrop>
  <HeadingPairs>
    <vt:vector size="8" baseType="variant">
      <vt:variant>
        <vt:lpstr>Caratteri utilizzati</vt:lpstr>
      </vt:variant>
      <vt:variant>
        <vt:i4>9</vt:i4>
      </vt:variant>
      <vt:variant>
        <vt:lpstr>Tema</vt:lpstr>
      </vt:variant>
      <vt:variant>
        <vt:i4>1</vt:i4>
      </vt:variant>
      <vt:variant>
        <vt:lpstr>Server OLE incorporati</vt:lpstr>
      </vt:variant>
      <vt:variant>
        <vt:i4>1</vt:i4>
      </vt:variant>
      <vt:variant>
        <vt:lpstr>Titoli diapositive</vt:lpstr>
      </vt:variant>
      <vt:variant>
        <vt:i4>32</vt:i4>
      </vt:variant>
    </vt:vector>
  </HeadingPairs>
  <TitlesOfParts>
    <vt:vector size="43" baseType="lpstr">
      <vt:lpstr>Arial</vt:lpstr>
      <vt:lpstr>Brush Script MT</vt:lpstr>
      <vt:lpstr>Calibri</vt:lpstr>
      <vt:lpstr>Courier New</vt:lpstr>
      <vt:lpstr>Helvetica Neue</vt:lpstr>
      <vt:lpstr>Helvetica Neue Medium</vt:lpstr>
      <vt:lpstr>Roboto Light</vt:lpstr>
      <vt:lpstr>Symbol</vt:lpstr>
      <vt:lpstr>Wingdings</vt:lpstr>
      <vt:lpstr>21_BasicWhite</vt:lpstr>
      <vt:lpstr>Document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Patrizia Cacciari</dc:creator>
  <cp:lastModifiedBy>Paolo Cortese</cp:lastModifiedBy>
  <cp:revision>121</cp:revision>
  <cp:lastPrinted>2023-03-14T11:33:06Z</cp:lastPrinted>
  <dcterms:modified xsi:type="dcterms:W3CDTF">2023-05-09T06:55:10Z</dcterms:modified>
</cp:coreProperties>
</file>