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476" r:id="rId2"/>
    <p:sldId id="475" r:id="rId3"/>
    <p:sldId id="256" r:id="rId4"/>
    <p:sldId id="465" r:id="rId5"/>
    <p:sldId id="478" r:id="rId6"/>
    <p:sldId id="479" r:id="rId7"/>
    <p:sldId id="480" r:id="rId8"/>
    <p:sldId id="481" r:id="rId9"/>
    <p:sldId id="443" r:id="rId10"/>
    <p:sldId id="462" r:id="rId11"/>
    <p:sldId id="399" r:id="rId12"/>
    <p:sldId id="454" r:id="rId13"/>
    <p:sldId id="441" r:id="rId14"/>
    <p:sldId id="460" r:id="rId15"/>
    <p:sldId id="409" r:id="rId16"/>
    <p:sldId id="449" r:id="rId17"/>
    <p:sldId id="484" r:id="rId18"/>
    <p:sldId id="450" r:id="rId19"/>
    <p:sldId id="482" r:id="rId20"/>
    <p:sldId id="458" r:id="rId21"/>
    <p:sldId id="437" r:id="rId22"/>
    <p:sldId id="483" r:id="rId23"/>
    <p:sldId id="461" r:id="rId24"/>
    <p:sldId id="487" r:id="rId25"/>
    <p:sldId id="451" r:id="rId26"/>
    <p:sldId id="452" r:id="rId27"/>
    <p:sldId id="463" r:id="rId28"/>
    <p:sldId id="415" r:id="rId29"/>
    <p:sldId id="469" r:id="rId30"/>
    <p:sldId id="467" r:id="rId31"/>
    <p:sldId id="470" r:id="rId32"/>
    <p:sldId id="471" r:id="rId33"/>
  </p:sldIdLst>
  <p:sldSz cx="12192000" cy="6858000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373F"/>
    <a:srgbClr val="6F3E9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652" autoAdjust="0"/>
    <p:restoredTop sz="85496" autoAdjust="0"/>
  </p:normalViewPr>
  <p:slideViewPr>
    <p:cSldViewPr snapToGrid="0">
      <p:cViewPr varScale="1">
        <p:scale>
          <a:sx n="157" d="100"/>
          <a:sy n="157" d="100"/>
        </p:scale>
        <p:origin x="92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Non femminili</c:v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tx1"/>
              </a:solidFill>
              <a:ln w="12700">
                <a:solidFill>
                  <a:schemeClr val="tx1"/>
                </a:solidFill>
              </a:ln>
              <a:effectLst/>
            </c:spPr>
          </c:marker>
          <c:dPt>
            <c:idx val="3"/>
            <c:marker>
              <c:symbol val="circle"/>
              <c:size val="6"/>
              <c:spPr>
                <a:solidFill>
                  <a:schemeClr val="tx1"/>
                </a:solidFill>
                <a:ln w="12700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FDD3-4A48-8240-E8E7A77E4F2F}"/>
              </c:ext>
            </c:extLst>
          </c:dPt>
          <c:dPt>
            <c:idx val="5"/>
            <c:marker>
              <c:symbol val="circle"/>
              <c:size val="6"/>
              <c:spPr>
                <a:solidFill>
                  <a:schemeClr val="tx1"/>
                </a:solidFill>
                <a:ln w="12700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FDD3-4A48-8240-E8E7A77E4F2F}"/>
              </c:ext>
            </c:extLst>
          </c:dPt>
          <c:dPt>
            <c:idx val="6"/>
            <c:marker>
              <c:symbol val="circle"/>
              <c:size val="6"/>
              <c:spPr>
                <a:solidFill>
                  <a:schemeClr val="tx1"/>
                </a:solidFill>
                <a:ln w="12700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FDD3-4A48-8240-E8E7A77E4F2F}"/>
              </c:ext>
            </c:extLst>
          </c:dPt>
          <c:dPt>
            <c:idx val="8"/>
            <c:marker>
              <c:symbol val="circle"/>
              <c:size val="6"/>
              <c:spPr>
                <a:solidFill>
                  <a:schemeClr val="tx1"/>
                </a:solidFill>
                <a:ln w="12700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FDD3-4A48-8240-E8E7A77E4F2F}"/>
              </c:ext>
            </c:extLst>
          </c:dPt>
          <c:dLbls>
            <c:dLbl>
              <c:idx val="3"/>
              <c:layout>
                <c:manualLayout>
                  <c:x val="-1.7601760176017601E-2"/>
                  <c:y val="-4.53074433656957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DD3-4A48-8240-E8E7A77E4F2F}"/>
                </c:ext>
              </c:extLst>
            </c:dLbl>
            <c:dLbl>
              <c:idx val="5"/>
              <c:layout>
                <c:manualLayout>
                  <c:x val="-1.7874515654702938E-2"/>
                  <c:y val="-3.60064657903123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DD3-4A48-8240-E8E7A77E4F2F}"/>
                </c:ext>
              </c:extLst>
            </c:dLbl>
            <c:dLbl>
              <c:idx val="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DD3-4A48-8240-E8E7A77E4F2F}"/>
                </c:ext>
              </c:extLst>
            </c:dLbl>
            <c:dLbl>
              <c:idx val="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DD3-4A48-8240-E8E7A77E4F2F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Graf!$B$42:$B$48</c:f>
              <c:numCache>
                <c:formatCode>General</c:formatCode>
                <c:ptCount val="7"/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cat>
          <c:val>
            <c:numRef>
              <c:f>Graf!$X$42:$X$48</c:f>
              <c:numCache>
                <c:formatCode>0.0</c:formatCode>
                <c:ptCount val="7"/>
                <c:pt idx="0">
                  <c:v>100</c:v>
                </c:pt>
                <c:pt idx="1">
                  <c:v>97.279882920655012</c:v>
                </c:pt>
                <c:pt idx="2">
                  <c:v>90.644727474092235</c:v>
                </c:pt>
                <c:pt idx="3">
                  <c:v>85.292302824143661</c:v>
                </c:pt>
                <c:pt idx="4">
                  <c:v>81.003085198955787</c:v>
                </c:pt>
                <c:pt idx="5">
                  <c:v>76.953959338659914</c:v>
                </c:pt>
                <c:pt idx="6">
                  <c:v>73.282572581283119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FDD3-4A48-8240-E8E7A77E4F2F}"/>
            </c:ext>
          </c:extLst>
        </c:ser>
        <c:ser>
          <c:idx val="1"/>
          <c:order val="1"/>
          <c:tx>
            <c:v>Femminili</c:v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15875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DD3-4A48-8240-E8E7A77E4F2F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DD3-4A48-8240-E8E7A77E4F2F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DD3-4A48-8240-E8E7A77E4F2F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DD3-4A48-8240-E8E7A77E4F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Graf!$X$30:$X$36</c:f>
              <c:numCache>
                <c:formatCode>0.0</c:formatCode>
                <c:ptCount val="7"/>
                <c:pt idx="0">
                  <c:v>100</c:v>
                </c:pt>
                <c:pt idx="1">
                  <c:v>96.716907768208046</c:v>
                </c:pt>
                <c:pt idx="2">
                  <c:v>88.529559327702984</c:v>
                </c:pt>
                <c:pt idx="3">
                  <c:v>81.953967723053765</c:v>
                </c:pt>
                <c:pt idx="4">
                  <c:v>76.927418680491684</c:v>
                </c:pt>
                <c:pt idx="5">
                  <c:v>72.073333890793549</c:v>
                </c:pt>
                <c:pt idx="6">
                  <c:v>67.637344259553473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FDD3-4A48-8240-E8E7A77E4F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2879440"/>
        <c:axId val="422879760"/>
      </c:lineChart>
      <c:catAx>
        <c:axId val="422879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22879760"/>
        <c:crosses val="autoZero"/>
        <c:auto val="1"/>
        <c:lblAlgn val="ctr"/>
        <c:lblOffset val="100"/>
        <c:noMultiLvlLbl val="0"/>
      </c:catAx>
      <c:valAx>
        <c:axId val="422879760"/>
        <c:scaling>
          <c:orientation val="minMax"/>
          <c:max val="100"/>
          <c:min val="60"/>
        </c:scaling>
        <c:delete val="1"/>
        <c:axPos val="l"/>
        <c:numFmt formatCode="0.0" sourceLinked="1"/>
        <c:majorTickMark val="none"/>
        <c:minorTickMark val="none"/>
        <c:tickLblPos val="nextTo"/>
        <c:crossAx val="422879440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100">
          <a:solidFill>
            <a:sysClr val="windowText" lastClr="000000"/>
          </a:solidFill>
          <a:latin typeface="+mn-lt"/>
        </a:defRPr>
      </a:pPr>
      <a:endParaRPr lang="it-IT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2916666666666665E-2"/>
          <c:y val="3.7478705281090291E-2"/>
          <c:w val="0.91239971890805127"/>
          <c:h val="0.77883003125461103"/>
        </c:manualLayout>
      </c:layout>
      <c:lineChart>
        <c:grouping val="standard"/>
        <c:varyColors val="0"/>
        <c:ser>
          <c:idx val="0"/>
          <c:order val="0"/>
          <c:tx>
            <c:strRef>
              <c:f>Graf!$X$40</c:f>
              <c:strCache>
                <c:ptCount val="1"/>
                <c:pt idx="0">
                  <c:v>Non femminili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dPt>
            <c:idx val="3"/>
            <c:bubble3D val="0"/>
            <c:spPr>
              <a:ln w="28575" cap="rnd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EE1E-4C94-9184-28CD88023233}"/>
              </c:ext>
            </c:extLst>
          </c:dPt>
          <c:dPt>
            <c:idx val="5"/>
            <c:bubble3D val="0"/>
            <c:spPr>
              <a:ln w="28575" cap="rnd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EE1E-4C94-9184-28CD88023233}"/>
              </c:ext>
            </c:extLst>
          </c:dPt>
          <c:dPt>
            <c:idx val="6"/>
            <c:bubble3D val="0"/>
            <c:spPr>
              <a:ln w="28575" cap="rnd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EE1E-4C94-9184-28CD88023233}"/>
              </c:ext>
            </c:extLst>
          </c:dPt>
          <c:dPt>
            <c:idx val="8"/>
            <c:bubble3D val="0"/>
            <c:spPr>
              <a:ln w="28575" cap="rnd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EE1E-4C94-9184-28CD88023233}"/>
              </c:ext>
            </c:extLst>
          </c:dPt>
          <c:dLbls>
            <c:dLbl>
              <c:idx val="3"/>
              <c:layout>
                <c:manualLayout>
                  <c:x val="-1.7601760176017601E-2"/>
                  <c:y val="-4.5307443365695796E-2"/>
                </c:manualLayout>
              </c:layout>
              <c:numFmt formatCode="#,##0.0" sourceLinked="0"/>
              <c:spPr>
                <a:noFill/>
                <a:ln w="25400">
                  <a:noFill/>
                </a:ln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E1E-4C94-9184-28CD88023233}"/>
                </c:ext>
              </c:extLst>
            </c:dLbl>
            <c:dLbl>
              <c:idx val="5"/>
              <c:layout>
                <c:manualLayout>
                  <c:x val="-1.7874515654702938E-2"/>
                  <c:y val="-3.6006465790312379E-2"/>
                </c:manualLayout>
              </c:layout>
              <c:numFmt formatCode="#,##0.0" sourceLinked="0"/>
              <c:spPr>
                <a:noFill/>
                <a:ln w="25400">
                  <a:noFill/>
                </a:ln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E1E-4C94-9184-28CD88023233}"/>
                </c:ext>
              </c:extLst>
            </c:dLbl>
            <c:dLbl>
              <c:idx val="6"/>
              <c:numFmt formatCode="#,##0.0" sourceLinked="0"/>
              <c:spPr>
                <a:noFill/>
                <a:ln w="25400">
                  <a:noFill/>
                </a:ln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E1E-4C94-9184-28CD88023233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Graf!$B$42:$B$48</c:f>
              <c:numCache>
                <c:formatCode>General</c:formatCode>
                <c:ptCount val="7"/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cat>
          <c:val>
            <c:numRef>
              <c:f>Graf!$R$42:$R$48</c:f>
              <c:numCache>
                <c:formatCode>0.0</c:formatCode>
                <c:ptCount val="7"/>
                <c:pt idx="0">
                  <c:v>100</c:v>
                </c:pt>
                <c:pt idx="1">
                  <c:v>97.370629370629374</c:v>
                </c:pt>
                <c:pt idx="2">
                  <c:v>91.479720279720283</c:v>
                </c:pt>
                <c:pt idx="3">
                  <c:v>86.623776223776233</c:v>
                </c:pt>
                <c:pt idx="4">
                  <c:v>83.020979020979027</c:v>
                </c:pt>
                <c:pt idx="5">
                  <c:v>79.412587412587413</c:v>
                </c:pt>
                <c:pt idx="6">
                  <c:v>76.330069930069939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EE1E-4C94-9184-28CD88023233}"/>
            </c:ext>
          </c:extLst>
        </c:ser>
        <c:ser>
          <c:idx val="1"/>
          <c:order val="1"/>
          <c:tx>
            <c:strRef>
              <c:f>Graf!$X$28</c:f>
              <c:strCache>
                <c:ptCount val="1"/>
                <c:pt idx="0">
                  <c:v>Femminili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E1E-4C94-9184-28CD88023233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E1E-4C94-9184-28CD88023233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E1E-4C94-9184-28CD88023233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E1E-4C94-9184-28CD88023233}"/>
                </c:ext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Graf!$R$30:$R$36</c:f>
              <c:numCache>
                <c:formatCode>0.0</c:formatCode>
                <c:ptCount val="7"/>
                <c:pt idx="0">
                  <c:v>100</c:v>
                </c:pt>
                <c:pt idx="1">
                  <c:v>97.079924480805531</c:v>
                </c:pt>
                <c:pt idx="2">
                  <c:v>89.867841409691636</c:v>
                </c:pt>
                <c:pt idx="3">
                  <c:v>83.750786658275644</c:v>
                </c:pt>
                <c:pt idx="4">
                  <c:v>79.42101950912523</c:v>
                </c:pt>
                <c:pt idx="5">
                  <c:v>75.229704216488358</c:v>
                </c:pt>
                <c:pt idx="6">
                  <c:v>71.227186910006296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EE1E-4C94-9184-28CD880232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1262623"/>
        <c:axId val="1"/>
      </c:lineChart>
      <c:catAx>
        <c:axId val="17012626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100"/>
          <c:min val="60"/>
        </c:scaling>
        <c:delete val="1"/>
        <c:axPos val="l"/>
        <c:numFmt formatCode="0.0" sourceLinked="1"/>
        <c:majorTickMark val="out"/>
        <c:minorTickMark val="none"/>
        <c:tickLblPos val="nextTo"/>
        <c:crossAx val="1701262623"/>
        <c:crosses val="autoZero"/>
        <c:crossBetween val="between"/>
        <c:majorUnit val="10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17050050114645021"/>
          <c:y val="0.9131462528001717"/>
          <c:w val="0.7947890636208329"/>
          <c:h val="6.3034353893401396E-2"/>
        </c:manualLayout>
      </c:layout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 w="12700">
      <a:noFill/>
    </a:ln>
  </c:spPr>
  <c:txPr>
    <a:bodyPr/>
    <a:lstStyle/>
    <a:p>
      <a:pPr>
        <a:defRPr sz="1100">
          <a:solidFill>
            <a:sysClr val="windowText" lastClr="000000"/>
          </a:solidFill>
          <a:latin typeface="+mn-lt"/>
        </a:defRPr>
      </a:pPr>
      <a:endParaRPr lang="it-IT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DBBF0C-704C-413C-A2A2-74B601D5CA02}" type="doc">
      <dgm:prSet loTypeId="urn:microsoft.com/office/officeart/2005/8/layout/arrow6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E5AAE36B-FAFE-4D49-BE58-83EACF0FF99D}">
      <dgm:prSet phldrT="[Testo]" custT="1"/>
      <dgm:spPr/>
      <dgm:t>
        <a:bodyPr/>
        <a:lstStyle/>
        <a:p>
          <a:r>
            <a:rPr lang="it-IT" sz="1400" dirty="0">
              <a:latin typeface="DM Sans" pitchFamily="2" charset="0"/>
            </a:rPr>
            <a:t>120,2k €</a:t>
          </a:r>
        </a:p>
      </dgm:t>
    </dgm:pt>
    <dgm:pt modelId="{8B9E1ED0-9CF3-4B8B-9BBA-E83D474E86CF}" type="parTrans" cxnId="{BBE8EFC0-96C2-474E-A70D-D5380E7A70A8}">
      <dgm:prSet/>
      <dgm:spPr/>
      <dgm:t>
        <a:bodyPr/>
        <a:lstStyle/>
        <a:p>
          <a:endParaRPr lang="it-IT">
            <a:latin typeface="DM Sans" pitchFamily="2" charset="0"/>
          </a:endParaRPr>
        </a:p>
      </dgm:t>
    </dgm:pt>
    <dgm:pt modelId="{8CF6ADC0-B09A-4421-94C1-419FDCD3C472}" type="sibTrans" cxnId="{BBE8EFC0-96C2-474E-A70D-D5380E7A70A8}">
      <dgm:prSet/>
      <dgm:spPr/>
      <dgm:t>
        <a:bodyPr/>
        <a:lstStyle/>
        <a:p>
          <a:endParaRPr lang="it-IT">
            <a:latin typeface="DM Sans" pitchFamily="2" charset="0"/>
          </a:endParaRPr>
        </a:p>
      </dgm:t>
    </dgm:pt>
    <dgm:pt modelId="{DDE96558-8F66-4DA6-9C9F-F4FF9FBED3AB}">
      <dgm:prSet phldrT="[Testo]" custT="1"/>
      <dgm:spPr/>
      <dgm:t>
        <a:bodyPr/>
        <a:lstStyle/>
        <a:p>
          <a:r>
            <a:rPr lang="it-IT" sz="1400" dirty="0">
              <a:latin typeface="DM Sans" pitchFamily="2" charset="0"/>
            </a:rPr>
            <a:t>68,9k €</a:t>
          </a:r>
        </a:p>
      </dgm:t>
    </dgm:pt>
    <dgm:pt modelId="{1D9FEDB0-83DC-4935-9C5C-BDF410A7C817}" type="parTrans" cxnId="{9CFFA17F-D983-4A86-B7BB-695BEAFFBE6D}">
      <dgm:prSet/>
      <dgm:spPr/>
      <dgm:t>
        <a:bodyPr/>
        <a:lstStyle/>
        <a:p>
          <a:endParaRPr lang="it-IT">
            <a:latin typeface="DM Sans" pitchFamily="2" charset="0"/>
          </a:endParaRPr>
        </a:p>
      </dgm:t>
    </dgm:pt>
    <dgm:pt modelId="{5AD27D83-9FAE-4F97-9BB7-CF932FB9C5E7}" type="sibTrans" cxnId="{9CFFA17F-D983-4A86-B7BB-695BEAFFBE6D}">
      <dgm:prSet/>
      <dgm:spPr/>
      <dgm:t>
        <a:bodyPr/>
        <a:lstStyle/>
        <a:p>
          <a:endParaRPr lang="it-IT">
            <a:latin typeface="DM Sans" pitchFamily="2" charset="0"/>
          </a:endParaRPr>
        </a:p>
      </dgm:t>
    </dgm:pt>
    <dgm:pt modelId="{DA98DF1B-B5F8-4DF0-A81A-F28BCD10F49A}" type="pres">
      <dgm:prSet presAssocID="{27DBBF0C-704C-413C-A2A2-74B601D5CA02}" presName="compositeShape" presStyleCnt="0">
        <dgm:presLayoutVars>
          <dgm:chMax val="2"/>
          <dgm:dir/>
          <dgm:resizeHandles val="exact"/>
        </dgm:presLayoutVars>
      </dgm:prSet>
      <dgm:spPr/>
    </dgm:pt>
    <dgm:pt modelId="{829517C6-D4EB-4F43-ACCC-F9B229A11189}" type="pres">
      <dgm:prSet presAssocID="{27DBBF0C-704C-413C-A2A2-74B601D5CA02}" presName="ribbon" presStyleLbl="node1" presStyleIdx="0" presStyleCnt="1"/>
      <dgm:spPr/>
    </dgm:pt>
    <dgm:pt modelId="{E46BA951-8A2C-4570-8016-1CFBE4447BD1}" type="pres">
      <dgm:prSet presAssocID="{27DBBF0C-704C-413C-A2A2-74B601D5CA02}" presName="leftArrowText" presStyleLbl="node1" presStyleIdx="0" presStyleCnt="1" custScaleX="124122">
        <dgm:presLayoutVars>
          <dgm:chMax val="0"/>
          <dgm:bulletEnabled val="1"/>
        </dgm:presLayoutVars>
      </dgm:prSet>
      <dgm:spPr/>
    </dgm:pt>
    <dgm:pt modelId="{C75BF83A-9CA1-45DB-9C15-70A6D7B1FE60}" type="pres">
      <dgm:prSet presAssocID="{27DBBF0C-704C-413C-A2A2-74B601D5CA02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C60C5F25-C2F2-4532-B0B2-7B1AF3D4BBA2}" type="presOf" srcId="{DDE96558-8F66-4DA6-9C9F-F4FF9FBED3AB}" destId="{C75BF83A-9CA1-45DB-9C15-70A6D7B1FE60}" srcOrd="0" destOrd="0" presId="urn:microsoft.com/office/officeart/2005/8/layout/arrow6"/>
    <dgm:cxn modelId="{9CFFA17F-D983-4A86-B7BB-695BEAFFBE6D}" srcId="{27DBBF0C-704C-413C-A2A2-74B601D5CA02}" destId="{DDE96558-8F66-4DA6-9C9F-F4FF9FBED3AB}" srcOrd="1" destOrd="0" parTransId="{1D9FEDB0-83DC-4935-9C5C-BDF410A7C817}" sibTransId="{5AD27D83-9FAE-4F97-9BB7-CF932FB9C5E7}"/>
    <dgm:cxn modelId="{6ADBD785-E785-427F-889D-3389F2452102}" type="presOf" srcId="{27DBBF0C-704C-413C-A2A2-74B601D5CA02}" destId="{DA98DF1B-B5F8-4DF0-A81A-F28BCD10F49A}" srcOrd="0" destOrd="0" presId="urn:microsoft.com/office/officeart/2005/8/layout/arrow6"/>
    <dgm:cxn modelId="{07BF6FAA-2DA3-410D-A20F-FFF97B242D06}" type="presOf" srcId="{E5AAE36B-FAFE-4D49-BE58-83EACF0FF99D}" destId="{E46BA951-8A2C-4570-8016-1CFBE4447BD1}" srcOrd="0" destOrd="0" presId="urn:microsoft.com/office/officeart/2005/8/layout/arrow6"/>
    <dgm:cxn modelId="{BBE8EFC0-96C2-474E-A70D-D5380E7A70A8}" srcId="{27DBBF0C-704C-413C-A2A2-74B601D5CA02}" destId="{E5AAE36B-FAFE-4D49-BE58-83EACF0FF99D}" srcOrd="0" destOrd="0" parTransId="{8B9E1ED0-9CF3-4B8B-9BBA-E83D474E86CF}" sibTransId="{8CF6ADC0-B09A-4421-94C1-419FDCD3C472}"/>
    <dgm:cxn modelId="{D2DE7DE4-03E9-47D7-BC92-DD0EA4103D7B}" type="presParOf" srcId="{DA98DF1B-B5F8-4DF0-A81A-F28BCD10F49A}" destId="{829517C6-D4EB-4F43-ACCC-F9B229A11189}" srcOrd="0" destOrd="0" presId="urn:microsoft.com/office/officeart/2005/8/layout/arrow6"/>
    <dgm:cxn modelId="{C5D518CD-70C2-46C6-92FB-67A9A0CDF57F}" type="presParOf" srcId="{DA98DF1B-B5F8-4DF0-A81A-F28BCD10F49A}" destId="{E46BA951-8A2C-4570-8016-1CFBE4447BD1}" srcOrd="1" destOrd="0" presId="urn:microsoft.com/office/officeart/2005/8/layout/arrow6"/>
    <dgm:cxn modelId="{1E9466C8-4C7F-46A5-9D36-DD5415DBF7F0}" type="presParOf" srcId="{DA98DF1B-B5F8-4DF0-A81A-F28BCD10F49A}" destId="{C75BF83A-9CA1-45DB-9C15-70A6D7B1FE60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DBBF0C-704C-413C-A2A2-74B601D5CA02}" type="doc">
      <dgm:prSet loTypeId="urn:microsoft.com/office/officeart/2005/8/layout/arrow6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E5AAE36B-FAFE-4D49-BE58-83EACF0FF99D}">
      <dgm:prSet phldrT="[Testo]" custT="1"/>
      <dgm:spPr/>
      <dgm:t>
        <a:bodyPr/>
        <a:lstStyle/>
        <a:p>
          <a:r>
            <a:rPr lang="it-IT" sz="1400" b="0" i="0" u="none" strike="noStrike" dirty="0">
              <a:effectLst/>
              <a:latin typeface="DM Sans" pitchFamily="2" charset="0"/>
            </a:rPr>
            <a:t>76,0k €</a:t>
          </a:r>
          <a:endParaRPr lang="it-IT" sz="1400" b="0" dirty="0">
            <a:latin typeface="DM Sans" pitchFamily="2" charset="0"/>
          </a:endParaRPr>
        </a:p>
      </dgm:t>
    </dgm:pt>
    <dgm:pt modelId="{8B9E1ED0-9CF3-4B8B-9BBA-E83D474E86CF}" type="parTrans" cxnId="{BBE8EFC0-96C2-474E-A70D-D5380E7A70A8}">
      <dgm:prSet/>
      <dgm:spPr/>
      <dgm:t>
        <a:bodyPr/>
        <a:lstStyle/>
        <a:p>
          <a:endParaRPr lang="it-IT">
            <a:latin typeface="DM Sans" pitchFamily="2" charset="0"/>
          </a:endParaRPr>
        </a:p>
      </dgm:t>
    </dgm:pt>
    <dgm:pt modelId="{8CF6ADC0-B09A-4421-94C1-419FDCD3C472}" type="sibTrans" cxnId="{BBE8EFC0-96C2-474E-A70D-D5380E7A70A8}">
      <dgm:prSet/>
      <dgm:spPr/>
      <dgm:t>
        <a:bodyPr/>
        <a:lstStyle/>
        <a:p>
          <a:endParaRPr lang="it-IT">
            <a:latin typeface="DM Sans" pitchFamily="2" charset="0"/>
          </a:endParaRPr>
        </a:p>
      </dgm:t>
    </dgm:pt>
    <dgm:pt modelId="{DDE96558-8F66-4DA6-9C9F-F4FF9FBED3AB}">
      <dgm:prSet phldrT="[Testo]" custT="1"/>
      <dgm:spPr/>
      <dgm:t>
        <a:bodyPr/>
        <a:lstStyle/>
        <a:p>
          <a:r>
            <a:rPr lang="it-IT" sz="1400" b="0" i="0" u="none" strike="noStrike" dirty="0">
              <a:effectLst/>
              <a:latin typeface="DM Sans" pitchFamily="2" charset="0"/>
            </a:rPr>
            <a:t>190,0k €</a:t>
          </a:r>
          <a:endParaRPr lang="it-IT" sz="1400" b="0" dirty="0">
            <a:latin typeface="DM Sans" pitchFamily="2" charset="0"/>
          </a:endParaRPr>
        </a:p>
      </dgm:t>
    </dgm:pt>
    <dgm:pt modelId="{1D9FEDB0-83DC-4935-9C5C-BDF410A7C817}" type="parTrans" cxnId="{9CFFA17F-D983-4A86-B7BB-695BEAFFBE6D}">
      <dgm:prSet/>
      <dgm:spPr/>
      <dgm:t>
        <a:bodyPr/>
        <a:lstStyle/>
        <a:p>
          <a:endParaRPr lang="it-IT">
            <a:latin typeface="DM Sans" pitchFamily="2" charset="0"/>
          </a:endParaRPr>
        </a:p>
      </dgm:t>
    </dgm:pt>
    <dgm:pt modelId="{5AD27D83-9FAE-4F97-9BB7-CF932FB9C5E7}" type="sibTrans" cxnId="{9CFFA17F-D983-4A86-B7BB-695BEAFFBE6D}">
      <dgm:prSet/>
      <dgm:spPr/>
      <dgm:t>
        <a:bodyPr/>
        <a:lstStyle/>
        <a:p>
          <a:endParaRPr lang="it-IT">
            <a:latin typeface="DM Sans" pitchFamily="2" charset="0"/>
          </a:endParaRPr>
        </a:p>
      </dgm:t>
    </dgm:pt>
    <dgm:pt modelId="{ABFBE23A-4571-4230-ABB4-A6EEE5BF9350}" type="pres">
      <dgm:prSet presAssocID="{27DBBF0C-704C-413C-A2A2-74B601D5CA02}" presName="compositeShape" presStyleCnt="0">
        <dgm:presLayoutVars>
          <dgm:chMax val="2"/>
          <dgm:dir/>
          <dgm:resizeHandles val="exact"/>
        </dgm:presLayoutVars>
      </dgm:prSet>
      <dgm:spPr/>
    </dgm:pt>
    <dgm:pt modelId="{450ED3DD-6472-402B-8DE0-7554C998EA4D}" type="pres">
      <dgm:prSet presAssocID="{27DBBF0C-704C-413C-A2A2-74B601D5CA02}" presName="ribbon" presStyleLbl="node1" presStyleIdx="0" presStyleCnt="1"/>
      <dgm:spPr/>
    </dgm:pt>
    <dgm:pt modelId="{928C7D31-A18E-496D-9A25-6936A51E95D6}" type="pres">
      <dgm:prSet presAssocID="{27DBBF0C-704C-413C-A2A2-74B601D5CA02}" presName="leftArrowText" presStyleLbl="node1" presStyleIdx="0" presStyleCnt="1" custScaleX="139878">
        <dgm:presLayoutVars>
          <dgm:chMax val="0"/>
          <dgm:bulletEnabled val="1"/>
        </dgm:presLayoutVars>
      </dgm:prSet>
      <dgm:spPr/>
    </dgm:pt>
    <dgm:pt modelId="{29924F06-15FF-4657-BBEE-0D65E4C5C034}" type="pres">
      <dgm:prSet presAssocID="{27DBBF0C-704C-413C-A2A2-74B601D5CA02}" presName="rightArrowText" presStyleLbl="node1" presStyleIdx="0" presStyleCnt="1" custScaleX="121704">
        <dgm:presLayoutVars>
          <dgm:chMax val="0"/>
          <dgm:bulletEnabled val="1"/>
        </dgm:presLayoutVars>
      </dgm:prSet>
      <dgm:spPr/>
    </dgm:pt>
  </dgm:ptLst>
  <dgm:cxnLst>
    <dgm:cxn modelId="{F8D06D26-5E1D-4D4A-96F4-ECDEF7F7B8D9}" type="presOf" srcId="{27DBBF0C-704C-413C-A2A2-74B601D5CA02}" destId="{ABFBE23A-4571-4230-ABB4-A6EEE5BF9350}" srcOrd="0" destOrd="0" presId="urn:microsoft.com/office/officeart/2005/8/layout/arrow6"/>
    <dgm:cxn modelId="{233AC36A-D6EA-4D25-B262-516E478406B8}" type="presOf" srcId="{DDE96558-8F66-4DA6-9C9F-F4FF9FBED3AB}" destId="{29924F06-15FF-4657-BBEE-0D65E4C5C034}" srcOrd="0" destOrd="0" presId="urn:microsoft.com/office/officeart/2005/8/layout/arrow6"/>
    <dgm:cxn modelId="{9CFFA17F-D983-4A86-B7BB-695BEAFFBE6D}" srcId="{27DBBF0C-704C-413C-A2A2-74B601D5CA02}" destId="{DDE96558-8F66-4DA6-9C9F-F4FF9FBED3AB}" srcOrd="1" destOrd="0" parTransId="{1D9FEDB0-83DC-4935-9C5C-BDF410A7C817}" sibTransId="{5AD27D83-9FAE-4F97-9BB7-CF932FB9C5E7}"/>
    <dgm:cxn modelId="{BBE8EFC0-96C2-474E-A70D-D5380E7A70A8}" srcId="{27DBBF0C-704C-413C-A2A2-74B601D5CA02}" destId="{E5AAE36B-FAFE-4D49-BE58-83EACF0FF99D}" srcOrd="0" destOrd="0" parTransId="{8B9E1ED0-9CF3-4B8B-9BBA-E83D474E86CF}" sibTransId="{8CF6ADC0-B09A-4421-94C1-419FDCD3C472}"/>
    <dgm:cxn modelId="{165DCBDF-ECD2-4F5C-901C-45FD6CC989CD}" type="presOf" srcId="{E5AAE36B-FAFE-4D49-BE58-83EACF0FF99D}" destId="{928C7D31-A18E-496D-9A25-6936A51E95D6}" srcOrd="0" destOrd="0" presId="urn:microsoft.com/office/officeart/2005/8/layout/arrow6"/>
    <dgm:cxn modelId="{ACFCCF22-8C91-480C-940E-636172A2A05C}" type="presParOf" srcId="{ABFBE23A-4571-4230-ABB4-A6EEE5BF9350}" destId="{450ED3DD-6472-402B-8DE0-7554C998EA4D}" srcOrd="0" destOrd="0" presId="urn:microsoft.com/office/officeart/2005/8/layout/arrow6"/>
    <dgm:cxn modelId="{3842022A-0A49-4A56-B9AF-5DC34922D468}" type="presParOf" srcId="{ABFBE23A-4571-4230-ABB4-A6EEE5BF9350}" destId="{928C7D31-A18E-496D-9A25-6936A51E95D6}" srcOrd="1" destOrd="0" presId="urn:microsoft.com/office/officeart/2005/8/layout/arrow6"/>
    <dgm:cxn modelId="{7D215D62-5488-484E-A184-18D254FBF265}" type="presParOf" srcId="{ABFBE23A-4571-4230-ABB4-A6EEE5BF9350}" destId="{29924F06-15FF-4657-BBEE-0D65E4C5C034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DBBF0C-704C-413C-A2A2-74B601D5CA02}" type="doc">
      <dgm:prSet loTypeId="urn:microsoft.com/office/officeart/2005/8/layout/arrow6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t-IT"/>
        </a:p>
      </dgm:t>
    </dgm:pt>
    <dgm:pt modelId="{E5AAE36B-FAFE-4D49-BE58-83EACF0FF99D}">
      <dgm:prSet phldrT="[Testo]" custT="1"/>
      <dgm:spPr/>
      <dgm:t>
        <a:bodyPr/>
        <a:lstStyle/>
        <a:p>
          <a:r>
            <a:rPr lang="it-IT" sz="1400" dirty="0">
              <a:latin typeface="DM Sans" pitchFamily="2" charset="0"/>
            </a:rPr>
            <a:t>89,8k €</a:t>
          </a:r>
        </a:p>
      </dgm:t>
    </dgm:pt>
    <dgm:pt modelId="{8B9E1ED0-9CF3-4B8B-9BBA-E83D474E86CF}" type="parTrans" cxnId="{BBE8EFC0-96C2-474E-A70D-D5380E7A70A8}">
      <dgm:prSet/>
      <dgm:spPr/>
      <dgm:t>
        <a:bodyPr/>
        <a:lstStyle/>
        <a:p>
          <a:endParaRPr lang="it-IT">
            <a:latin typeface="DM Sans" pitchFamily="2" charset="0"/>
          </a:endParaRPr>
        </a:p>
      </dgm:t>
    </dgm:pt>
    <dgm:pt modelId="{8CF6ADC0-B09A-4421-94C1-419FDCD3C472}" type="sibTrans" cxnId="{BBE8EFC0-96C2-474E-A70D-D5380E7A70A8}">
      <dgm:prSet/>
      <dgm:spPr/>
      <dgm:t>
        <a:bodyPr/>
        <a:lstStyle/>
        <a:p>
          <a:endParaRPr lang="it-IT">
            <a:latin typeface="DM Sans" pitchFamily="2" charset="0"/>
          </a:endParaRPr>
        </a:p>
      </dgm:t>
    </dgm:pt>
    <dgm:pt modelId="{DDE96558-8F66-4DA6-9C9F-F4FF9FBED3AB}">
      <dgm:prSet phldrT="[Testo]" custT="1"/>
      <dgm:spPr/>
      <dgm:t>
        <a:bodyPr/>
        <a:lstStyle/>
        <a:p>
          <a:r>
            <a:rPr lang="it-IT" sz="1400" dirty="0">
              <a:latin typeface="DM Sans" pitchFamily="2" charset="0"/>
            </a:rPr>
            <a:t>62,0k €</a:t>
          </a:r>
        </a:p>
      </dgm:t>
    </dgm:pt>
    <dgm:pt modelId="{1D9FEDB0-83DC-4935-9C5C-BDF410A7C817}" type="parTrans" cxnId="{9CFFA17F-D983-4A86-B7BB-695BEAFFBE6D}">
      <dgm:prSet/>
      <dgm:spPr/>
      <dgm:t>
        <a:bodyPr/>
        <a:lstStyle/>
        <a:p>
          <a:endParaRPr lang="it-IT">
            <a:latin typeface="DM Sans" pitchFamily="2" charset="0"/>
          </a:endParaRPr>
        </a:p>
      </dgm:t>
    </dgm:pt>
    <dgm:pt modelId="{5AD27D83-9FAE-4F97-9BB7-CF932FB9C5E7}" type="sibTrans" cxnId="{9CFFA17F-D983-4A86-B7BB-695BEAFFBE6D}">
      <dgm:prSet/>
      <dgm:spPr/>
      <dgm:t>
        <a:bodyPr/>
        <a:lstStyle/>
        <a:p>
          <a:endParaRPr lang="it-IT">
            <a:latin typeface="DM Sans" pitchFamily="2" charset="0"/>
          </a:endParaRPr>
        </a:p>
      </dgm:t>
    </dgm:pt>
    <dgm:pt modelId="{DA98DF1B-B5F8-4DF0-A81A-F28BCD10F49A}" type="pres">
      <dgm:prSet presAssocID="{27DBBF0C-704C-413C-A2A2-74B601D5CA02}" presName="compositeShape" presStyleCnt="0">
        <dgm:presLayoutVars>
          <dgm:chMax val="2"/>
          <dgm:dir/>
          <dgm:resizeHandles val="exact"/>
        </dgm:presLayoutVars>
      </dgm:prSet>
      <dgm:spPr/>
    </dgm:pt>
    <dgm:pt modelId="{829517C6-D4EB-4F43-ACCC-F9B229A11189}" type="pres">
      <dgm:prSet presAssocID="{27DBBF0C-704C-413C-A2A2-74B601D5CA02}" presName="ribbon" presStyleLbl="node1" presStyleIdx="0" presStyleCnt="1"/>
      <dgm:spPr/>
    </dgm:pt>
    <dgm:pt modelId="{E46BA951-8A2C-4570-8016-1CFBE4447BD1}" type="pres">
      <dgm:prSet presAssocID="{27DBBF0C-704C-413C-A2A2-74B601D5CA02}" presName="leftArrowText" presStyleLbl="node1" presStyleIdx="0" presStyleCnt="1" custScaleX="124122">
        <dgm:presLayoutVars>
          <dgm:chMax val="0"/>
          <dgm:bulletEnabled val="1"/>
        </dgm:presLayoutVars>
      </dgm:prSet>
      <dgm:spPr/>
    </dgm:pt>
    <dgm:pt modelId="{C75BF83A-9CA1-45DB-9C15-70A6D7B1FE60}" type="pres">
      <dgm:prSet presAssocID="{27DBBF0C-704C-413C-A2A2-74B601D5CA02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C60C5F25-C2F2-4532-B0B2-7B1AF3D4BBA2}" type="presOf" srcId="{DDE96558-8F66-4DA6-9C9F-F4FF9FBED3AB}" destId="{C75BF83A-9CA1-45DB-9C15-70A6D7B1FE60}" srcOrd="0" destOrd="0" presId="urn:microsoft.com/office/officeart/2005/8/layout/arrow6"/>
    <dgm:cxn modelId="{9CFFA17F-D983-4A86-B7BB-695BEAFFBE6D}" srcId="{27DBBF0C-704C-413C-A2A2-74B601D5CA02}" destId="{DDE96558-8F66-4DA6-9C9F-F4FF9FBED3AB}" srcOrd="1" destOrd="0" parTransId="{1D9FEDB0-83DC-4935-9C5C-BDF410A7C817}" sibTransId="{5AD27D83-9FAE-4F97-9BB7-CF932FB9C5E7}"/>
    <dgm:cxn modelId="{6ADBD785-E785-427F-889D-3389F2452102}" type="presOf" srcId="{27DBBF0C-704C-413C-A2A2-74B601D5CA02}" destId="{DA98DF1B-B5F8-4DF0-A81A-F28BCD10F49A}" srcOrd="0" destOrd="0" presId="urn:microsoft.com/office/officeart/2005/8/layout/arrow6"/>
    <dgm:cxn modelId="{07BF6FAA-2DA3-410D-A20F-FFF97B242D06}" type="presOf" srcId="{E5AAE36B-FAFE-4D49-BE58-83EACF0FF99D}" destId="{E46BA951-8A2C-4570-8016-1CFBE4447BD1}" srcOrd="0" destOrd="0" presId="urn:microsoft.com/office/officeart/2005/8/layout/arrow6"/>
    <dgm:cxn modelId="{BBE8EFC0-96C2-474E-A70D-D5380E7A70A8}" srcId="{27DBBF0C-704C-413C-A2A2-74B601D5CA02}" destId="{E5AAE36B-FAFE-4D49-BE58-83EACF0FF99D}" srcOrd="0" destOrd="0" parTransId="{8B9E1ED0-9CF3-4B8B-9BBA-E83D474E86CF}" sibTransId="{8CF6ADC0-B09A-4421-94C1-419FDCD3C472}"/>
    <dgm:cxn modelId="{D2DE7DE4-03E9-47D7-BC92-DD0EA4103D7B}" type="presParOf" srcId="{DA98DF1B-B5F8-4DF0-A81A-F28BCD10F49A}" destId="{829517C6-D4EB-4F43-ACCC-F9B229A11189}" srcOrd="0" destOrd="0" presId="urn:microsoft.com/office/officeart/2005/8/layout/arrow6"/>
    <dgm:cxn modelId="{C5D518CD-70C2-46C6-92FB-67A9A0CDF57F}" type="presParOf" srcId="{DA98DF1B-B5F8-4DF0-A81A-F28BCD10F49A}" destId="{E46BA951-8A2C-4570-8016-1CFBE4447BD1}" srcOrd="1" destOrd="0" presId="urn:microsoft.com/office/officeart/2005/8/layout/arrow6"/>
    <dgm:cxn modelId="{1E9466C8-4C7F-46A5-9D36-DD5415DBF7F0}" type="presParOf" srcId="{DA98DF1B-B5F8-4DF0-A81A-F28BCD10F49A}" destId="{C75BF83A-9CA1-45DB-9C15-70A6D7B1FE60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9517C6-D4EB-4F43-ACCC-F9B229A11189}">
      <dsp:nvSpPr>
        <dsp:cNvPr id="0" name=""/>
        <dsp:cNvSpPr/>
      </dsp:nvSpPr>
      <dsp:spPr>
        <a:xfrm>
          <a:off x="0" y="602618"/>
          <a:ext cx="1855161" cy="742064"/>
        </a:xfrm>
        <a:prstGeom prst="leftRightRibb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6BA951-8A2C-4570-8016-1CFBE4447BD1}">
      <dsp:nvSpPr>
        <dsp:cNvPr id="0" name=""/>
        <dsp:cNvSpPr/>
      </dsp:nvSpPr>
      <dsp:spPr>
        <a:xfrm>
          <a:off x="148781" y="732480"/>
          <a:ext cx="759878" cy="36361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9784" rIns="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latin typeface="DM Sans" pitchFamily="2" charset="0"/>
            </a:rPr>
            <a:t>120,2k €</a:t>
          </a:r>
        </a:p>
      </dsp:txBody>
      <dsp:txXfrm>
        <a:off x="148781" y="732480"/>
        <a:ext cx="759878" cy="363611"/>
      </dsp:txXfrm>
    </dsp:sp>
    <dsp:sp modelId="{C75BF83A-9CA1-45DB-9C15-70A6D7B1FE60}">
      <dsp:nvSpPr>
        <dsp:cNvPr id="0" name=""/>
        <dsp:cNvSpPr/>
      </dsp:nvSpPr>
      <dsp:spPr>
        <a:xfrm>
          <a:off x="927580" y="851210"/>
          <a:ext cx="723512" cy="36361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9784" rIns="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latin typeface="DM Sans" pitchFamily="2" charset="0"/>
            </a:rPr>
            <a:t>68,9k €</a:t>
          </a:r>
        </a:p>
      </dsp:txBody>
      <dsp:txXfrm>
        <a:off x="927580" y="851210"/>
        <a:ext cx="723512" cy="3636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0ED3DD-6472-402B-8DE0-7554C998EA4D}">
      <dsp:nvSpPr>
        <dsp:cNvPr id="0" name=""/>
        <dsp:cNvSpPr/>
      </dsp:nvSpPr>
      <dsp:spPr>
        <a:xfrm>
          <a:off x="0" y="602619"/>
          <a:ext cx="1855161" cy="742064"/>
        </a:xfrm>
        <a:prstGeom prst="leftRightRibb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8C7D31-A18E-496D-9A25-6936A51E95D6}">
      <dsp:nvSpPr>
        <dsp:cNvPr id="0" name=""/>
        <dsp:cNvSpPr/>
      </dsp:nvSpPr>
      <dsp:spPr>
        <a:xfrm>
          <a:off x="100552" y="732480"/>
          <a:ext cx="856337" cy="36361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9784" rIns="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0" i="0" u="none" strike="noStrike" kern="1200" dirty="0">
              <a:effectLst/>
              <a:latin typeface="DM Sans" pitchFamily="2" charset="0"/>
            </a:rPr>
            <a:t>76,0k €</a:t>
          </a:r>
          <a:endParaRPr lang="it-IT" sz="1400" b="0" kern="1200" dirty="0">
            <a:latin typeface="DM Sans" pitchFamily="2" charset="0"/>
          </a:endParaRPr>
        </a:p>
      </dsp:txBody>
      <dsp:txXfrm>
        <a:off x="100552" y="732480"/>
        <a:ext cx="856337" cy="363611"/>
      </dsp:txXfrm>
    </dsp:sp>
    <dsp:sp modelId="{29924F06-15FF-4657-BBEE-0D65E4C5C034}">
      <dsp:nvSpPr>
        <dsp:cNvPr id="0" name=""/>
        <dsp:cNvSpPr/>
      </dsp:nvSpPr>
      <dsp:spPr>
        <a:xfrm>
          <a:off x="849064" y="851210"/>
          <a:ext cx="880544" cy="36361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9784" rIns="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0" i="0" u="none" strike="noStrike" kern="1200" dirty="0">
              <a:effectLst/>
              <a:latin typeface="DM Sans" pitchFamily="2" charset="0"/>
            </a:rPr>
            <a:t>190,0k €</a:t>
          </a:r>
          <a:endParaRPr lang="it-IT" sz="1400" b="0" kern="1200" dirty="0">
            <a:latin typeface="DM Sans" pitchFamily="2" charset="0"/>
          </a:endParaRPr>
        </a:p>
      </dsp:txBody>
      <dsp:txXfrm>
        <a:off x="849064" y="851210"/>
        <a:ext cx="880544" cy="36361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9517C6-D4EB-4F43-ACCC-F9B229A11189}">
      <dsp:nvSpPr>
        <dsp:cNvPr id="0" name=""/>
        <dsp:cNvSpPr/>
      </dsp:nvSpPr>
      <dsp:spPr>
        <a:xfrm>
          <a:off x="0" y="602618"/>
          <a:ext cx="1855161" cy="742064"/>
        </a:xfrm>
        <a:prstGeom prst="leftRightRibb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6BA951-8A2C-4570-8016-1CFBE4447BD1}">
      <dsp:nvSpPr>
        <dsp:cNvPr id="0" name=""/>
        <dsp:cNvSpPr/>
      </dsp:nvSpPr>
      <dsp:spPr>
        <a:xfrm>
          <a:off x="148781" y="732480"/>
          <a:ext cx="759878" cy="36361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9784" rIns="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latin typeface="DM Sans" pitchFamily="2" charset="0"/>
            </a:rPr>
            <a:t>89,8k €</a:t>
          </a:r>
        </a:p>
      </dsp:txBody>
      <dsp:txXfrm>
        <a:off x="148781" y="732480"/>
        <a:ext cx="759878" cy="363611"/>
      </dsp:txXfrm>
    </dsp:sp>
    <dsp:sp modelId="{C75BF83A-9CA1-45DB-9C15-70A6D7B1FE60}">
      <dsp:nvSpPr>
        <dsp:cNvPr id="0" name=""/>
        <dsp:cNvSpPr/>
      </dsp:nvSpPr>
      <dsp:spPr>
        <a:xfrm>
          <a:off x="927580" y="851210"/>
          <a:ext cx="723512" cy="36361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9784" rIns="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latin typeface="DM Sans" pitchFamily="2" charset="0"/>
            </a:rPr>
            <a:t>62,0k €</a:t>
          </a:r>
        </a:p>
      </dsp:txBody>
      <dsp:txXfrm>
        <a:off x="927580" y="851210"/>
        <a:ext cx="723512" cy="3636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0.28179</cdr:x>
      <cdr:y>0.35532</cdr:y>
    </cdr:from>
    <cdr:to>
      <cdr:x>0.44896</cdr:x>
      <cdr:y>0.48826</cdr:y>
    </cdr:to>
    <cdr:sp macro="" textlink="">
      <cdr:nvSpPr>
        <cdr:cNvPr id="2" name="CasellaDiTesto 1">
          <a:extLst xmlns:a="http://schemas.openxmlformats.org/drawingml/2006/main">
            <a:ext uri="{FF2B5EF4-FFF2-40B4-BE49-F238E27FC236}">
              <a16:creationId xmlns:a16="http://schemas.microsoft.com/office/drawing/2014/main" id="{6704E648-8FFE-4379-9609-418C9AA45604}"/>
            </a:ext>
          </a:extLst>
        </cdr:cNvPr>
        <cdr:cNvSpPr txBox="1"/>
      </cdr:nvSpPr>
      <cdr:spPr>
        <a:xfrm xmlns:a="http://schemas.openxmlformats.org/drawingml/2006/main">
          <a:off x="1503088" y="1322357"/>
          <a:ext cx="891685" cy="494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it-IT" sz="1100" dirty="0"/>
            <a:t>% sopravviventi</a:t>
          </a:r>
        </a:p>
        <a:p xmlns:a="http://schemas.openxmlformats.org/drawingml/2006/main">
          <a:r>
            <a:rPr lang="it-IT" sz="1100" dirty="0"/>
            <a:t>a 3 anni</a:t>
          </a:r>
        </a:p>
      </cdr:txBody>
    </cdr:sp>
  </cdr:relSizeAnchor>
  <cdr:relSizeAnchor xmlns:cdr="http://schemas.openxmlformats.org/drawingml/2006/chartDrawing">
    <cdr:from>
      <cdr:x>0.55244</cdr:x>
      <cdr:y>0.55779</cdr:y>
    </cdr:from>
    <cdr:to>
      <cdr:x>0.71962</cdr:x>
      <cdr:y>0.69073</cdr:y>
    </cdr:to>
    <cdr:sp macro="" textlink="">
      <cdr:nvSpPr>
        <cdr:cNvPr id="3" name="CasellaDiTesto 1">
          <a:extLst xmlns:a="http://schemas.openxmlformats.org/drawingml/2006/main">
            <a:ext uri="{FF2B5EF4-FFF2-40B4-BE49-F238E27FC236}">
              <a16:creationId xmlns:a16="http://schemas.microsoft.com/office/drawing/2014/main" id="{A88BA1E4-BABB-45D4-8D2C-173CED75CE05}"/>
            </a:ext>
          </a:extLst>
        </cdr:cNvPr>
        <cdr:cNvSpPr txBox="1"/>
      </cdr:nvSpPr>
      <cdr:spPr>
        <a:xfrm xmlns:a="http://schemas.openxmlformats.org/drawingml/2006/main">
          <a:off x="2946699" y="2075893"/>
          <a:ext cx="891738" cy="494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t-IT" sz="1100" dirty="0"/>
            <a:t>% sopravviventi</a:t>
          </a:r>
        </a:p>
        <a:p xmlns:a="http://schemas.openxmlformats.org/drawingml/2006/main">
          <a:r>
            <a:rPr lang="it-IT" sz="1100" dirty="0"/>
            <a:t>a 5 anni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0.23071</cdr:x>
      <cdr:y>0.31131</cdr:y>
    </cdr:from>
    <cdr:to>
      <cdr:x>0.39788</cdr:x>
      <cdr:y>0.44425</cdr:y>
    </cdr:to>
    <cdr:sp macro="" textlink="">
      <cdr:nvSpPr>
        <cdr:cNvPr id="2" name="CasellaDiTesto 1"/>
        <cdr:cNvSpPr txBox="1"/>
      </cdr:nvSpPr>
      <cdr:spPr>
        <a:xfrm xmlns:a="http://schemas.openxmlformats.org/drawingml/2006/main">
          <a:off x="1169090" y="1160387"/>
          <a:ext cx="847114" cy="4955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it-IT" sz="1100" dirty="0"/>
            <a:t>% sopravviventi</a:t>
          </a:r>
        </a:p>
        <a:p xmlns:a="http://schemas.openxmlformats.org/drawingml/2006/main">
          <a:r>
            <a:rPr lang="it-IT" sz="1100" dirty="0"/>
            <a:t>a 3 anni</a:t>
          </a:r>
        </a:p>
      </cdr:txBody>
    </cdr:sp>
  </cdr:relSizeAnchor>
  <cdr:relSizeAnchor xmlns:cdr="http://schemas.openxmlformats.org/drawingml/2006/chartDrawing">
    <cdr:from>
      <cdr:x>0.49396</cdr:x>
      <cdr:y>0.48925</cdr:y>
    </cdr:from>
    <cdr:to>
      <cdr:x>0.66138</cdr:x>
      <cdr:y>0.62292</cdr:y>
    </cdr:to>
    <cdr:sp macro="" textlink="">
      <cdr:nvSpPr>
        <cdr:cNvPr id="3" name="CasellaDiTesto 1"/>
        <cdr:cNvSpPr txBox="1"/>
      </cdr:nvSpPr>
      <cdr:spPr>
        <a:xfrm xmlns:a="http://schemas.openxmlformats.org/drawingml/2006/main">
          <a:off x="2503063" y="1823649"/>
          <a:ext cx="848381" cy="4982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t-IT" sz="1100" dirty="0"/>
            <a:t>% sopravviventi</a:t>
          </a:r>
        </a:p>
        <a:p xmlns:a="http://schemas.openxmlformats.org/drawingml/2006/main">
          <a:r>
            <a:rPr lang="it-IT" sz="1100" dirty="0"/>
            <a:t>a 5 anni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5ABA55-F93B-47F6-9CF7-3213A94299FB}" type="datetimeFigureOut">
              <a:rPr lang="it-IT" smtClean="0"/>
              <a:t>16/04/2024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026BCE-3F99-4A7A-9076-F203963476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1718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26BCE-3F99-4A7A-9076-F20396347669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64666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26BCE-3F99-4A7A-9076-F20396347669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45916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6D88A-727C-246B-E05A-A8FC4029B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BEE253B7-3DE3-594E-9A6D-182B27F9DE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08FD3142-4C1E-7AA5-3672-57A4BCD3E4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C1B760F-03E0-6410-04FE-CE98155F7A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26BCE-3F99-4A7A-9076-F20396347669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44882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26BCE-3F99-4A7A-9076-F20396347669}" type="slidenum">
              <a:rPr lang="it-IT" smtClean="0"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4278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7974A45F-CC42-2B3F-2C1E-7193768424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8139" y="4077921"/>
            <a:ext cx="9144000" cy="569897"/>
          </a:xfrm>
        </p:spPr>
        <p:txBody>
          <a:bodyPr>
            <a:normAutofit/>
          </a:bodyPr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67FF7BF9-18B7-7C4A-0750-594C3B867A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48060" y="332716"/>
            <a:ext cx="4804455" cy="424325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BC42BE58-BF30-5942-1914-CEB268E505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8139" y="2261286"/>
            <a:ext cx="9144000" cy="1715816"/>
          </a:xfrm>
        </p:spPr>
        <p:txBody>
          <a:bodyPr anchor="b">
            <a:noAutofit/>
          </a:bodyPr>
          <a:lstStyle>
            <a:lvl1pPr algn="l">
              <a:defRPr sz="4000" b="1">
                <a:solidFill>
                  <a:srgbClr val="E0373F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6263FCEA-103F-1752-49DA-98A2C2B5EC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7176" y="6190044"/>
            <a:ext cx="1459389" cy="314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936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B36115-C879-1C41-CEA1-F4B9B91ED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496DA45-61D8-B05A-6DA4-DA3F6A1BBB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44553" y="1915319"/>
            <a:ext cx="3449595" cy="4261644"/>
          </a:xfrm>
        </p:spPr>
        <p:txBody>
          <a:bodyPr vert="eaVert"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FA2D4AD-4659-72CF-639D-2C700C1D8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6D3A3-361C-A54E-BCFF-5518FCF9277C}" type="datetimeFigureOut">
              <a:rPr lang="it-IT" smtClean="0"/>
              <a:t>16/04/2024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ED687E0-E392-F24F-EF2C-F7765AC41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53A75FD-4B1D-2ADD-EE38-9E3BCF4F2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DA085-2281-C341-931F-E1C8BC9AF0CE}" type="slidenum">
              <a:rPr lang="it-IT" smtClean="0"/>
              <a:t>‹N›</a:t>
            </a:fld>
            <a:endParaRPr lang="it-IT"/>
          </a:p>
        </p:txBody>
      </p:sp>
      <p:sp>
        <p:nvSpPr>
          <p:cNvPr id="7" name="Segnaposto testo verticale 2">
            <a:extLst>
              <a:ext uri="{FF2B5EF4-FFF2-40B4-BE49-F238E27FC236}">
                <a16:creationId xmlns:a16="http://schemas.microsoft.com/office/drawing/2014/main" id="{AAB4B9DF-BD06-9132-3A26-CCCB293EE202}"/>
              </a:ext>
            </a:extLst>
          </p:cNvPr>
          <p:cNvSpPr>
            <a:spLocks noGrp="1"/>
          </p:cNvSpPr>
          <p:nvPr>
            <p:ph type="body" orient="vert" idx="13"/>
          </p:nvPr>
        </p:nvSpPr>
        <p:spPr>
          <a:xfrm>
            <a:off x="7376984" y="1978025"/>
            <a:ext cx="3064475" cy="43513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8" name="Segnaposto testo verticale 2">
            <a:extLst>
              <a:ext uri="{FF2B5EF4-FFF2-40B4-BE49-F238E27FC236}">
                <a16:creationId xmlns:a16="http://schemas.microsoft.com/office/drawing/2014/main" id="{7107DD8A-1C07-8CE4-1EA4-9F7467CAB65F}"/>
              </a:ext>
            </a:extLst>
          </p:cNvPr>
          <p:cNvSpPr>
            <a:spLocks noGrp="1"/>
          </p:cNvSpPr>
          <p:nvPr>
            <p:ph type="body" orient="vert" idx="14"/>
          </p:nvPr>
        </p:nvSpPr>
        <p:spPr>
          <a:xfrm>
            <a:off x="4038600" y="1915319"/>
            <a:ext cx="3202459" cy="4351338"/>
          </a:xfrm>
        </p:spPr>
        <p:txBody>
          <a:bodyPr vert="eaVert"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895601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DBB7D26F-4717-E441-0D89-454274E222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902941"/>
            <a:ext cx="2628900" cy="4274022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6577431-3196-991A-76DB-DE29062843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902941"/>
            <a:ext cx="7734300" cy="4274022"/>
          </a:xfrm>
        </p:spPr>
        <p:txBody>
          <a:bodyPr vert="eaVert"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99E77F5-E72A-ABFF-85DC-65CAD0A05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6D3A3-361C-A54E-BCFF-5518FCF9277C}" type="datetimeFigureOut">
              <a:rPr lang="it-IT" smtClean="0"/>
              <a:t>16/04/2024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8EC0E8C-3814-07EE-2DBB-23F3991AE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09F446F-538D-12CC-EADD-2E69B9B45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DA085-2281-C341-931F-E1C8BC9AF0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514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C780A1-9F22-B2FA-418C-6447221C8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AE1A179-1D6C-6075-EF63-F945836B8B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553" y="1977887"/>
            <a:ext cx="3449595" cy="4199076"/>
          </a:xfrm>
        </p:spPr>
        <p:txBody>
          <a:bodyPr/>
          <a:lstStyle>
            <a:lvl1pPr>
              <a:lnSpc>
                <a:spcPct val="100000"/>
              </a:lnSpc>
              <a:defRPr>
                <a:latin typeface="+mj-lt"/>
              </a:defRPr>
            </a:lvl1pPr>
            <a:lvl2pPr>
              <a:lnSpc>
                <a:spcPct val="100000"/>
              </a:lnSpc>
              <a:defRPr>
                <a:latin typeface="+mj-lt"/>
              </a:defRPr>
            </a:lvl2pPr>
            <a:lvl3pPr>
              <a:lnSpc>
                <a:spcPct val="100000"/>
              </a:lnSpc>
              <a:defRPr>
                <a:latin typeface="+mj-lt"/>
              </a:defRPr>
            </a:lvl3pPr>
            <a:lvl4pPr>
              <a:lnSpc>
                <a:spcPct val="100000"/>
              </a:lnSpc>
              <a:defRPr>
                <a:latin typeface="+mj-lt"/>
              </a:defRPr>
            </a:lvl4pPr>
            <a:lvl5pPr>
              <a:lnSpc>
                <a:spcPct val="100000"/>
              </a:lnSpc>
              <a:defRPr>
                <a:latin typeface="+mj-lt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0F31ED1-8DA5-09D1-039B-C25D95B6A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6D3A3-361C-A54E-BCFF-5518FCF9277C}" type="datetimeFigureOut">
              <a:rPr lang="it-IT" smtClean="0"/>
              <a:t>16/04/2024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A59B84C-3EB9-D403-02EF-EF249C8CA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A711953-C0EA-494B-CAC4-2F3F3B625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DA085-2281-C341-931F-E1C8BC9AF0CE}" type="slidenum">
              <a:rPr lang="it-IT" smtClean="0"/>
              <a:t>‹N›</a:t>
            </a:fld>
            <a:endParaRPr lang="it-IT"/>
          </a:p>
        </p:txBody>
      </p:sp>
      <p:sp>
        <p:nvSpPr>
          <p:cNvPr id="7" name="Segnaposto contenuto 2">
            <a:extLst>
              <a:ext uri="{FF2B5EF4-FFF2-40B4-BE49-F238E27FC236}">
                <a16:creationId xmlns:a16="http://schemas.microsoft.com/office/drawing/2014/main" id="{AEDE25BE-34C1-7D1E-3C1C-AE22E29DA51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248664" y="1977887"/>
            <a:ext cx="3449595" cy="4199076"/>
          </a:xfrm>
        </p:spPr>
        <p:txBody>
          <a:bodyPr/>
          <a:lstStyle>
            <a:lvl1pPr>
              <a:lnSpc>
                <a:spcPct val="100000"/>
              </a:lnSpc>
              <a:defRPr>
                <a:latin typeface="+mj-lt"/>
              </a:defRPr>
            </a:lvl1pPr>
            <a:lvl2pPr>
              <a:lnSpc>
                <a:spcPct val="100000"/>
              </a:lnSpc>
              <a:defRPr>
                <a:latin typeface="+mj-lt"/>
              </a:defRPr>
            </a:lvl2pPr>
            <a:lvl3pPr>
              <a:lnSpc>
                <a:spcPct val="100000"/>
              </a:lnSpc>
              <a:defRPr>
                <a:latin typeface="+mj-lt"/>
              </a:defRPr>
            </a:lvl3pPr>
            <a:lvl4pPr>
              <a:lnSpc>
                <a:spcPct val="100000"/>
              </a:lnSpc>
              <a:defRPr>
                <a:latin typeface="+mj-lt"/>
              </a:defRPr>
            </a:lvl4pPr>
            <a:lvl5pPr>
              <a:lnSpc>
                <a:spcPct val="100000"/>
              </a:lnSpc>
              <a:defRPr>
                <a:latin typeface="+mj-lt"/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8" name="Segnaposto contenuto 2">
            <a:extLst>
              <a:ext uri="{FF2B5EF4-FFF2-40B4-BE49-F238E27FC236}">
                <a16:creationId xmlns:a16="http://schemas.microsoft.com/office/drawing/2014/main" id="{C8ED9C43-8847-2F2B-B9F7-90D32E4DF66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050716" y="1977887"/>
            <a:ext cx="3449595" cy="4199076"/>
          </a:xfrm>
        </p:spPr>
        <p:txBody>
          <a:bodyPr/>
          <a:lstStyle>
            <a:lvl1pPr>
              <a:lnSpc>
                <a:spcPct val="100000"/>
              </a:lnSpc>
              <a:defRPr>
                <a:latin typeface="+mj-lt"/>
              </a:defRPr>
            </a:lvl1pPr>
            <a:lvl2pPr>
              <a:lnSpc>
                <a:spcPct val="100000"/>
              </a:lnSpc>
              <a:defRPr>
                <a:latin typeface="+mj-lt"/>
              </a:defRPr>
            </a:lvl2pPr>
            <a:lvl3pPr>
              <a:lnSpc>
                <a:spcPct val="100000"/>
              </a:lnSpc>
              <a:defRPr>
                <a:latin typeface="+mj-lt"/>
              </a:defRPr>
            </a:lvl3pPr>
            <a:lvl4pPr>
              <a:lnSpc>
                <a:spcPct val="100000"/>
              </a:lnSpc>
              <a:defRPr>
                <a:latin typeface="+mj-lt"/>
              </a:defRPr>
            </a:lvl4pPr>
            <a:lvl5pPr>
              <a:lnSpc>
                <a:spcPct val="100000"/>
              </a:lnSpc>
              <a:defRPr>
                <a:latin typeface="+mj-lt"/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929746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58C03E-C764-A51D-1800-B7117166B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421048D-6984-8A02-D97A-BBD53C48F0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7A7A8E7-303E-13C7-AE91-B65127FDB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6D3A3-361C-A54E-BCFF-5518FCF9277C}" type="datetimeFigureOut">
              <a:rPr lang="it-IT" smtClean="0"/>
              <a:t>16/04/2024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237DF9-70CD-8B2B-127C-3C9BC042D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158FE3E-BD3F-A940-33B7-B1AFC5F8D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DA085-2281-C341-931F-E1C8BC9AF0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8651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1D7382-BB2E-399E-FA01-9481C8444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26B9249-06AD-D2DE-A50A-857033D7DB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63577"/>
            <a:ext cx="5181600" cy="4113385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6955B10-B955-CB50-B073-3BAAC8E543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063577"/>
            <a:ext cx="5181600" cy="411338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E292F76-761B-8DC9-C40F-C00C73D85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6D3A3-361C-A54E-BCFF-5518FCF9277C}" type="datetimeFigureOut">
              <a:rPr lang="it-IT" smtClean="0"/>
              <a:t>16/04/2024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CDE0646-125E-E4ED-1AC2-0F615E640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FD2F4A1-31A4-C2AD-2AA6-0A2DE8DAE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DA085-2281-C341-931F-E1C8BC9AF0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9278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E3070F-6777-5437-3844-7F090D127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8652" y="136525"/>
            <a:ext cx="8476736" cy="889086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2BC4377-74C8-F663-855B-0068E5031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8852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087EB96-5035-DCBF-6406-5370548801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879123"/>
            <a:ext cx="5157787" cy="3310539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5008577-A080-F4A3-0BCE-5E4398BF5F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8852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9EACE0F-999D-A066-6524-C994D5A9EA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879123"/>
            <a:ext cx="5183188" cy="331053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C1025BC2-5157-35DB-1C1E-416C1B454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6D3A3-361C-A54E-BCFF-5518FCF9277C}" type="datetimeFigureOut">
              <a:rPr lang="it-IT" smtClean="0"/>
              <a:t>16/04/2024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65ED207-D059-D2AD-83CD-8CD3330A2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0983823-9456-6C2C-2B66-27F9F0237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DA085-2281-C341-931F-E1C8BC9AF0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4758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1D8860-1FCF-C755-B050-49D866431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74FEAE2-1EF7-E908-3AF0-C6067C410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6D3A3-361C-A54E-BCFF-5518FCF9277C}" type="datetimeFigureOut">
              <a:rPr lang="it-IT" smtClean="0"/>
              <a:t>16/04/2024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F593892-9884-0ADB-BDFF-BB656398C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9859DAF-71DC-D09E-2CC7-8B3015628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DA085-2281-C341-931F-E1C8BC9AF0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8482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4E44EBF-FB14-FD38-E70B-0754B7E31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6D3A3-361C-A54E-BCFF-5518FCF9277C}" type="datetimeFigureOut">
              <a:rPr lang="it-IT" smtClean="0"/>
              <a:t>16/04/2024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9208D43-7131-9213-B006-8D4875BA3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8730504-DFA2-BD85-CC5C-A0FBD94A0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DA085-2281-C341-931F-E1C8BC9AF0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7291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2BD073-136F-E892-87B1-A36F123AB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977081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B42A9B9-82A0-4DC6-6956-10E7AECF0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977081"/>
            <a:ext cx="6172200" cy="388396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C70E07C-701F-3E1F-31DE-9B8CAD5904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54162"/>
            <a:ext cx="3932237" cy="19148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FA26260-9F10-938D-56E7-273B3B866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6D3A3-361C-A54E-BCFF-5518FCF9277C}" type="datetimeFigureOut">
              <a:rPr lang="it-IT" smtClean="0"/>
              <a:t>16/04/2024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308E97C-FCD5-277B-B317-D26029922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DE61B3E-98E0-87CF-56E6-BDFB23D26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DA085-2281-C341-931F-E1C8BC9AF0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8618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A6E420-A44D-E232-5081-E2BD34596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96614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8407AC6-20CE-56D5-9826-866F0D7E89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966140"/>
            <a:ext cx="5258271" cy="389491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289E3D2-CCF6-3A15-82B9-1B0D084636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694670"/>
            <a:ext cx="3932237" cy="21743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CAF624C-0A7B-646C-C68A-AF7DE244B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6D3A3-361C-A54E-BCFF-5518FCF9277C}" type="datetimeFigureOut">
              <a:rPr lang="it-IT" smtClean="0"/>
              <a:t>16/04/2024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E369CFA-14C4-E997-9894-AE953EB3B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B95AB40-4E16-D672-9CED-844FAD117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DA085-2281-C341-931F-E1C8BC9AF0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1423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68C6D91A-5F1A-EBC2-5114-76467B827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7470" y="288582"/>
            <a:ext cx="8116330" cy="586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B0C86D4-CBC0-ACA1-80C7-61E2BBC62B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53" y="1997765"/>
            <a:ext cx="3449595" cy="41791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BE1C25C-0B69-68D2-1A2A-1A15CDBD32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A6D3A3-361C-A54E-BCFF-5518FCF9277C}" type="datetimeFigureOut">
              <a:rPr lang="it-IT" smtClean="0"/>
              <a:t>16/04/2024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5D05095-089C-35BE-4ADD-1D019E3705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32024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166FDFE-608A-BE2A-2B15-0E22B67756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9825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ADA085-2281-C341-931F-E1C8BC9AF0CE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2C16A1FF-60D0-61C3-FA6E-80CA732F3D33}"/>
              </a:ext>
            </a:extLst>
          </p:cNvPr>
          <p:cNvSpPr/>
          <p:nvPr userDrawn="1"/>
        </p:nvSpPr>
        <p:spPr>
          <a:xfrm>
            <a:off x="0" y="1059893"/>
            <a:ext cx="12192000" cy="365125"/>
          </a:xfrm>
          <a:prstGeom prst="rect">
            <a:avLst/>
          </a:prstGeom>
          <a:gradFill>
            <a:gsLst>
              <a:gs pos="0">
                <a:srgbClr val="E74C29"/>
              </a:gs>
              <a:gs pos="100000">
                <a:srgbClr val="6F3E91"/>
              </a:gs>
              <a:gs pos="45000">
                <a:srgbClr val="D61F58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FEA9C8D6-4B47-EC33-3740-991C515E840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444553" y="360857"/>
            <a:ext cx="1830285" cy="441793"/>
          </a:xfrm>
          <a:prstGeom prst="rect">
            <a:avLst/>
          </a:prstGeom>
        </p:spPr>
      </p:pic>
      <p:pic>
        <p:nvPicPr>
          <p:cNvPr id="11" name="Immagine 10" descr="Immagine che contiene cerchio, Elementi grafici, schermata, giallo&#10;&#10;Descrizione generata automaticamente">
            <a:extLst>
              <a:ext uri="{FF2B5EF4-FFF2-40B4-BE49-F238E27FC236}">
                <a16:creationId xmlns:a16="http://schemas.microsoft.com/office/drawing/2014/main" id="{609C9C09-8E72-2966-0E51-F5FAB9071674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0792179" y="5906363"/>
            <a:ext cx="914256" cy="794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049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1">
            <a:extLst>
              <a:ext uri="{FF2B5EF4-FFF2-40B4-BE49-F238E27FC236}">
                <a16:creationId xmlns:a16="http://schemas.microsoft.com/office/drawing/2014/main" id="{7ABC601D-1345-90FA-5D2D-3023DA5B40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9728" y="3219229"/>
            <a:ext cx="9144000" cy="1715816"/>
          </a:xfrm>
        </p:spPr>
        <p:txBody>
          <a:bodyPr>
            <a:noAutofit/>
          </a:bodyPr>
          <a:lstStyle/>
          <a:p>
            <a:r>
              <a:rPr lang="it-IT" sz="4400" dirty="0"/>
              <a:t>I NUMERI DELL’IMPRENDITORIA FEMMINILE IN SICILIA E NELLA CAMERA DI COMMERCIO DI MESSINA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351018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3BA9CB-69E4-4487-FE3C-08D481CCB3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LE IMPRESE FEMMINILI IN SICILIA E NELLA CAMERA DI COMMERCIO DI MESSINA</a:t>
            </a:r>
          </a:p>
        </p:txBody>
      </p:sp>
    </p:spTree>
    <p:extLst>
      <p:ext uri="{BB962C8B-B14F-4D97-AF65-F5344CB8AC3E}">
        <p14:creationId xmlns:p14="http://schemas.microsoft.com/office/powerpoint/2010/main" val="1361848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8C69588A-0C94-8E89-70D8-94B772566C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7871555"/>
              </p:ext>
            </p:extLst>
          </p:nvPr>
        </p:nvGraphicFramePr>
        <p:xfrm>
          <a:off x="820993" y="2936409"/>
          <a:ext cx="10550014" cy="3511550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664051">
                  <a:extLst>
                    <a:ext uri="{9D8B030D-6E8A-4147-A177-3AD203B41FA5}">
                      <a16:colId xmlns:a16="http://schemas.microsoft.com/office/drawing/2014/main" val="3158368853"/>
                    </a:ext>
                  </a:extLst>
                </a:gridCol>
                <a:gridCol w="1094903">
                  <a:extLst>
                    <a:ext uri="{9D8B030D-6E8A-4147-A177-3AD203B41FA5}">
                      <a16:colId xmlns:a16="http://schemas.microsoft.com/office/drawing/2014/main" val="3367590593"/>
                    </a:ext>
                  </a:extLst>
                </a:gridCol>
                <a:gridCol w="1379477">
                  <a:extLst>
                    <a:ext uri="{9D8B030D-6E8A-4147-A177-3AD203B41FA5}">
                      <a16:colId xmlns:a16="http://schemas.microsoft.com/office/drawing/2014/main" val="3800130418"/>
                    </a:ext>
                  </a:extLst>
                </a:gridCol>
                <a:gridCol w="1379477">
                  <a:extLst>
                    <a:ext uri="{9D8B030D-6E8A-4147-A177-3AD203B41FA5}">
                      <a16:colId xmlns:a16="http://schemas.microsoft.com/office/drawing/2014/main" val="1730904767"/>
                    </a:ext>
                  </a:extLst>
                </a:gridCol>
                <a:gridCol w="1379477">
                  <a:extLst>
                    <a:ext uri="{9D8B030D-6E8A-4147-A177-3AD203B41FA5}">
                      <a16:colId xmlns:a16="http://schemas.microsoft.com/office/drawing/2014/main" val="1323961232"/>
                    </a:ext>
                  </a:extLst>
                </a:gridCol>
                <a:gridCol w="1211088">
                  <a:extLst>
                    <a:ext uri="{9D8B030D-6E8A-4147-A177-3AD203B41FA5}">
                      <a16:colId xmlns:a16="http://schemas.microsoft.com/office/drawing/2014/main" val="1241855350"/>
                    </a:ext>
                  </a:extLst>
                </a:gridCol>
                <a:gridCol w="1230453">
                  <a:extLst>
                    <a:ext uri="{9D8B030D-6E8A-4147-A177-3AD203B41FA5}">
                      <a16:colId xmlns:a16="http://schemas.microsoft.com/office/drawing/2014/main" val="4072537928"/>
                    </a:ext>
                  </a:extLst>
                </a:gridCol>
                <a:gridCol w="1211088">
                  <a:extLst>
                    <a:ext uri="{9D8B030D-6E8A-4147-A177-3AD203B41FA5}">
                      <a16:colId xmlns:a16="http://schemas.microsoft.com/office/drawing/2014/main" val="1686622794"/>
                    </a:ext>
                  </a:extLst>
                </a:gridCol>
              </a:tblGrid>
              <a:tr h="170387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1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100" b="1" u="none" strike="noStrike" dirty="0">
                          <a:effectLst/>
                          <a:latin typeface="+mj-lt"/>
                        </a:rPr>
                        <a:t>Registrate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100" b="1" u="none" strike="noStrike" dirty="0">
                          <a:effectLst/>
                          <a:latin typeface="+mj-lt"/>
                        </a:rPr>
                        <a:t>Attive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Quota di imprese femminili sul totale*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all’interno delle imprese femminili*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400" u="none" strike="noStrike" dirty="0">
                          <a:effectLst/>
                          <a:latin typeface="+mj-lt"/>
                        </a:rPr>
                        <a:t>Var. 2022/2019 imprese femminili (registrate)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3270029"/>
                  </a:ext>
                </a:extLst>
              </a:tr>
              <a:tr h="334555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1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Provincia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100" b="0" u="none" strike="noStrike" dirty="0">
                          <a:effectLst/>
                          <a:latin typeface="+mj-lt"/>
                        </a:rPr>
                        <a:t>Imprese </a:t>
                      </a:r>
                    </a:p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100" b="0" u="none" strike="noStrike" dirty="0">
                          <a:effectLst/>
                          <a:latin typeface="+mj-lt"/>
                        </a:rPr>
                        <a:t>non femminili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100" b="0" u="none" strike="noStrike" dirty="0">
                          <a:effectLst/>
                          <a:latin typeface="+mj-lt"/>
                        </a:rPr>
                        <a:t>Imprese </a:t>
                      </a:r>
                    </a:p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100" b="0" u="none" strike="noStrike" dirty="0">
                          <a:effectLst/>
                          <a:latin typeface="+mj-lt"/>
                        </a:rPr>
                        <a:t>femminili</a:t>
                      </a:r>
                      <a:endParaRPr lang="it-IT" sz="1100" b="0" dirty="0">
                        <a:latin typeface="+mj-lt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100" b="0" u="none" strike="noStrike" dirty="0">
                          <a:effectLst/>
                          <a:latin typeface="+mj-lt"/>
                        </a:rPr>
                        <a:t>Imprese </a:t>
                      </a:r>
                    </a:p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100" b="0" u="none" strike="noStrike" dirty="0">
                          <a:effectLst/>
                          <a:latin typeface="+mj-lt"/>
                        </a:rPr>
                        <a:t>non femminili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100" b="0" u="none" strike="noStrike" dirty="0">
                          <a:effectLst/>
                          <a:latin typeface="+mj-lt"/>
                        </a:rPr>
                        <a:t>Imprese</a:t>
                      </a:r>
                    </a:p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100" b="0" u="none" strike="noStrike" dirty="0">
                          <a:effectLst/>
                          <a:latin typeface="+mj-lt"/>
                        </a:rPr>
                        <a:t>femminili</a:t>
                      </a:r>
                      <a:endParaRPr lang="it-IT" sz="1100" b="0" dirty="0">
                        <a:latin typeface="+mj-lt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Var. </a:t>
                      </a:r>
                    </a:p>
                    <a:p>
                      <a:pPr 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2022/2021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Var. </a:t>
                      </a:r>
                    </a:p>
                    <a:p>
                      <a:pPr algn="ctr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2022/2019</a:t>
                      </a:r>
                      <a:endParaRPr lang="it-IT" sz="1100" b="0" dirty="0"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69678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Trapani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35.095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12.301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29.071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10.443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26,0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21328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Palermo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77.715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24.532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60.433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19.496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24,0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05339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Messina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48.104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14.679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36.169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11.805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23,4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36223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Agrigento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30.485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10.309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25.678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9.032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25,3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31948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Caltanissetta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19.004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5.800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15.428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4.926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23,4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-3,6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26539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Enna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11.017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4.107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9.558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3.729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27,2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01818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Catania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79.636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25.013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64.216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20.189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23,9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13073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Ragusa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28.430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8.823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24.259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7.607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23,7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83813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Siracusa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28.817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9.981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22.857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8.063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25,7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-3,2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11567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SICILIA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358.303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115.545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287.669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95.290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24,4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20377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ITALIA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4.631.867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1.325.270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3.938.694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1.158.923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22,2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-1,1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25176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it-IT" sz="1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it-IT" sz="1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it-IT" sz="1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it-IT" sz="1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it-IT" sz="1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it-IT" sz="1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it-IT" sz="1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it-IT" sz="1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85512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Trapani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35.095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12.301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29.071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10.443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26,0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8825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Palermo-Enna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88.732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28.639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69.991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23.225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24,4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8023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Messina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48.104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14.679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36.169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11.805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23,4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95982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Agrigento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30.485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10.309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25.678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9.032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25,3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92828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Caltanissetta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19.004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5.800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15.428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4.926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23,4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-3,6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29412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Sud Est Sicilia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136.883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43.817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111.332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35.859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24,2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4316347"/>
                  </a:ext>
                </a:extLst>
              </a:tr>
            </a:tbl>
          </a:graphicData>
        </a:graphic>
      </p:graphicFrame>
      <p:sp>
        <p:nvSpPr>
          <p:cNvPr id="3" name="CasellaDiTesto 2">
            <a:extLst>
              <a:ext uri="{FF2B5EF4-FFF2-40B4-BE49-F238E27FC236}">
                <a16:creationId xmlns:a16="http://schemas.microsoft.com/office/drawing/2014/main" id="{087E33DF-C943-0621-7AAA-53C9810A31DC}"/>
              </a:ext>
            </a:extLst>
          </p:cNvPr>
          <p:cNvSpPr txBox="1"/>
          <p:nvPr/>
        </p:nvSpPr>
        <p:spPr>
          <a:xfrm>
            <a:off x="751044" y="6447959"/>
            <a:ext cx="813043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67" dirty="0">
                <a:latin typeface="+mj-lt"/>
              </a:rPr>
              <a:t>* registrate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B7E3DAA-934C-1C06-8C11-DF61D02B3A7E}"/>
              </a:ext>
            </a:extLst>
          </p:cNvPr>
          <p:cNvSpPr txBox="1"/>
          <p:nvPr/>
        </p:nvSpPr>
        <p:spPr>
          <a:xfrm>
            <a:off x="751044" y="2698980"/>
            <a:ext cx="63760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>
                <a:latin typeface="+mj-lt"/>
              </a:rPr>
              <a:t>Imprese femminili e non, Anno 2023 (valori assoluti, incidenze e variazioni percentuali)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AA924F6A-2D53-AAD4-E259-62B9089D3463}"/>
              </a:ext>
            </a:extLst>
          </p:cNvPr>
          <p:cNvSpPr txBox="1">
            <a:spLocks/>
          </p:cNvSpPr>
          <p:nvPr/>
        </p:nvSpPr>
        <p:spPr>
          <a:xfrm>
            <a:off x="3420350" y="445336"/>
            <a:ext cx="8116330" cy="58634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LA NUMEROSITA’ DELLE IMPRESE</a:t>
            </a: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C152AACA-F49C-F005-252A-2D2AD773334A}"/>
              </a:ext>
            </a:extLst>
          </p:cNvPr>
          <p:cNvSpPr txBox="1"/>
          <p:nvPr/>
        </p:nvSpPr>
        <p:spPr>
          <a:xfrm>
            <a:off x="332874" y="1635092"/>
            <a:ext cx="11462083" cy="984885"/>
          </a:xfrm>
          <a:prstGeom prst="rect">
            <a:avLst/>
          </a:prstGeom>
        </p:spPr>
        <p:txBody>
          <a:bodyPr wrap="square" lIns="0" tIns="0" rIns="0" bIns="0" numCol="1" spcCol="0" rtlCol="0" anchor="t">
            <a:spAutoFit/>
          </a:bodyPr>
          <a:lstStyle/>
          <a:p>
            <a:pPr marL="228600" indent="-228600">
              <a:spcBef>
                <a:spcPts val="1000"/>
              </a:spcBef>
              <a:spcAft>
                <a:spcPts val="750"/>
              </a:spcAft>
              <a:buClr>
                <a:schemeClr val="lt1"/>
              </a:buClr>
              <a:buSzPts val="2300"/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212529"/>
                </a:solidFill>
                <a:latin typeface="+mj-lt"/>
              </a:rPr>
              <a:t>Nel 2023, l’8,7% delle imprese italiane guidate da donne è localizzato in Sicilia, dove si registra un «tasso di femminilizzazione» (rapporto tra imprese femminili e totale imprese del territorio) pari al 24,4%; una quota che colloca la regione al quinto posto della classifica a livello nazionale. Nei territori della provincia di Messina la quota di imprese femminili sul totale risulta essere pari al 23,4%. Rispetto al 2022, la numerosità delle imprese femminili diminuisce del -0,9% a livello regionale e del -1,1% a livello provinciale.</a:t>
            </a:r>
          </a:p>
        </p:txBody>
      </p:sp>
    </p:spTree>
    <p:extLst>
      <p:ext uri="{BB962C8B-B14F-4D97-AF65-F5344CB8AC3E}">
        <p14:creationId xmlns:p14="http://schemas.microsoft.com/office/powerpoint/2010/main" val="1240176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B3C3D148-BA71-742F-3622-F8F2FF1F203F}"/>
              </a:ext>
            </a:extLst>
          </p:cNvPr>
          <p:cNvSpPr txBox="1">
            <a:spLocks/>
          </p:cNvSpPr>
          <p:nvPr/>
        </p:nvSpPr>
        <p:spPr>
          <a:xfrm>
            <a:off x="3062889" y="348730"/>
            <a:ext cx="8825271" cy="6316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3716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7200" kern="1200" spc="-75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lnSpc>
                <a:spcPct val="90000"/>
              </a:lnSpc>
            </a:pPr>
            <a:r>
              <a:rPr lang="it-IT" sz="2400" dirty="0">
                <a:solidFill>
                  <a:schemeClr val="tx1"/>
                </a:solidFill>
              </a:rPr>
              <a:t>LA LOCALIZZAZIONE DELLE IMPRESE FEMMINILI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839B9C8-134F-C43F-8872-3F410B91C7EF}"/>
              </a:ext>
            </a:extLst>
          </p:cNvPr>
          <p:cNvSpPr txBox="1"/>
          <p:nvPr/>
        </p:nvSpPr>
        <p:spPr>
          <a:xfrm>
            <a:off x="721851" y="1600548"/>
            <a:ext cx="48292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latin typeface="+mj-lt"/>
              </a:rPr>
              <a:t>Le Unità locali delle imprese femminili extra-agricole della Camera di Commercio di Messina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8C7D5EC9-A5AF-9F07-04A4-CA6361C52742}"/>
              </a:ext>
            </a:extLst>
          </p:cNvPr>
          <p:cNvSpPr txBox="1"/>
          <p:nvPr/>
        </p:nvSpPr>
        <p:spPr>
          <a:xfrm>
            <a:off x="6724983" y="2637455"/>
            <a:ext cx="474516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Nella mappa sono presentati i risultati della </a:t>
            </a:r>
            <a:r>
              <a:rPr lang="it-IT" sz="1600" b="1" dirty="0">
                <a:solidFill>
                  <a:srgbClr val="6F3E9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georeferenziazione delle unità locali extra-agricole </a:t>
            </a:r>
            <a:r>
              <a:rPr lang="it-IT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delle imprese femminili con sede nei territori della Camera di commercio di Messina (riprese dagli archivi Istat).</a:t>
            </a:r>
          </a:p>
          <a:p>
            <a:r>
              <a:rPr lang="it-IT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Ne emerge una maggiore concentrazione di localizzazioni nelle città di Messina, Barcellona Pozzo di Gotto, Milazzo, Taormina, Capo d’Orlando, Lipari.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383E0F87-B70E-52CD-FCDB-962CB11003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769" y="2176643"/>
            <a:ext cx="4529049" cy="4332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0756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EC3F841-2F1F-242F-BCC1-08094231DEE9}"/>
              </a:ext>
            </a:extLst>
          </p:cNvPr>
          <p:cNvSpPr txBox="1"/>
          <p:nvPr/>
        </p:nvSpPr>
        <p:spPr>
          <a:xfrm>
            <a:off x="608105" y="2226218"/>
            <a:ext cx="4160927" cy="3924151"/>
          </a:xfrm>
          <a:prstGeom prst="rect">
            <a:avLst/>
          </a:prstGeom>
        </p:spPr>
        <p:txBody>
          <a:bodyPr wrap="square" lIns="0" tIns="0" rIns="0" bIns="0" numCol="1" spcCol="0" rtlCol="0" anchor="t">
            <a:spAutoFit/>
          </a:bodyPr>
          <a:lstStyle/>
          <a:p>
            <a:r>
              <a:rPr lang="it-IT" sz="1500" dirty="0">
                <a:solidFill>
                  <a:srgbClr val="000000"/>
                </a:solidFill>
                <a:latin typeface="+mj-lt"/>
              </a:rPr>
              <a:t>Secondo quanto emerge dai dati Istat, le imprese femminili, anche a causa della loro dimensione generalmente più piccola, </a:t>
            </a:r>
            <a:r>
              <a:rPr lang="it-IT" sz="1500" b="1" dirty="0">
                <a:solidFill>
                  <a:srgbClr val="6F3E91"/>
                </a:solidFill>
                <a:latin typeface="+mj-lt"/>
              </a:rPr>
              <a:t>raggiungono un livello di produttività (fatturato per addetto) mediamente più basso rispetto alle imprese non femminili</a:t>
            </a:r>
            <a:r>
              <a:rPr lang="it-IT" sz="1500" dirty="0">
                <a:solidFill>
                  <a:srgbClr val="000000"/>
                </a:solidFill>
                <a:latin typeface="+mj-lt"/>
              </a:rPr>
              <a:t>. Questo vale sia a livello regionale che camerale (oltre che nazionale, come visto in precedenza).</a:t>
            </a:r>
          </a:p>
          <a:p>
            <a:endParaRPr lang="it-IT" sz="1500" dirty="0">
              <a:solidFill>
                <a:srgbClr val="000000"/>
              </a:solidFill>
              <a:latin typeface="+mj-lt"/>
            </a:endParaRPr>
          </a:p>
          <a:p>
            <a:r>
              <a:rPr lang="it-IT" sz="1500" dirty="0">
                <a:solidFill>
                  <a:srgbClr val="000000"/>
                </a:solidFill>
                <a:latin typeface="+mj-lt"/>
              </a:rPr>
              <a:t>Nella provincia di Messina le imprese femminili presentano un valore fatturato per addetto pari a 62mila euro circa, di poco superiore al dato medio regionale (69mila euro circa). </a:t>
            </a:r>
          </a:p>
          <a:p>
            <a:endParaRPr lang="it-IT" sz="1500" dirty="0">
              <a:latin typeface="+mj-lt"/>
            </a:endParaRPr>
          </a:p>
          <a:p>
            <a:r>
              <a:rPr lang="it-IT" sz="1500" dirty="0">
                <a:latin typeface="+mj-lt"/>
              </a:rPr>
              <a:t>Di fatto, </a:t>
            </a:r>
            <a:r>
              <a:rPr lang="it-IT" sz="1500" b="1" dirty="0">
                <a:solidFill>
                  <a:srgbClr val="6F3E91"/>
                </a:solidFill>
                <a:latin typeface="+mj-lt"/>
              </a:rPr>
              <a:t>le imprese non femminili presentano un livello di produttività pari a 2,5 volte quello delle imprese femminili nel contesto siciliano</a:t>
            </a:r>
            <a:r>
              <a:rPr lang="it-IT" sz="1500" dirty="0">
                <a:latin typeface="+mj-lt"/>
              </a:rPr>
              <a:t> (1,4 volte nel caso della provincia di Messina).</a:t>
            </a:r>
            <a:endParaRPr lang="it-IT" sz="1500" dirty="0">
              <a:solidFill>
                <a:srgbClr val="000000"/>
              </a:solidFill>
              <a:latin typeface="+mj-lt"/>
            </a:endParaRPr>
          </a:p>
        </p:txBody>
      </p:sp>
      <p:grpSp>
        <p:nvGrpSpPr>
          <p:cNvPr id="29" name="Gruppo 28">
            <a:extLst>
              <a:ext uri="{FF2B5EF4-FFF2-40B4-BE49-F238E27FC236}">
                <a16:creationId xmlns:a16="http://schemas.microsoft.com/office/drawing/2014/main" id="{AB61BC98-9AFF-9508-763B-C53D805B229E}"/>
              </a:ext>
            </a:extLst>
          </p:cNvPr>
          <p:cNvGrpSpPr/>
          <p:nvPr/>
        </p:nvGrpSpPr>
        <p:grpSpPr>
          <a:xfrm>
            <a:off x="4986357" y="4140139"/>
            <a:ext cx="7068951" cy="1993187"/>
            <a:chOff x="7436477" y="7025516"/>
            <a:chExt cx="9146161" cy="2491322"/>
          </a:xfrm>
        </p:grpSpPr>
        <p:graphicFrame>
          <p:nvGraphicFramePr>
            <p:cNvPr id="22" name="Diagramma 21">
              <a:extLst>
                <a:ext uri="{FF2B5EF4-FFF2-40B4-BE49-F238E27FC236}">
                  <a16:creationId xmlns:a16="http://schemas.microsoft.com/office/drawing/2014/main" id="{219D2133-C22B-FAC7-004D-4F1074FECCA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134744473"/>
                </p:ext>
              </p:extLst>
            </p:nvPr>
          </p:nvGraphicFramePr>
          <p:xfrm>
            <a:off x="9053870" y="7025516"/>
            <a:ext cx="2400300" cy="243397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C01C3279-2F15-7A5A-7F02-2602EDB52EE0}"/>
                </a:ext>
              </a:extLst>
            </p:cNvPr>
            <p:cNvSpPr txBox="1"/>
            <p:nvPr/>
          </p:nvSpPr>
          <p:spPr>
            <a:xfrm>
              <a:off x="7436477" y="7980891"/>
              <a:ext cx="1981201" cy="474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933" b="1" dirty="0">
                  <a:latin typeface="DM Sans" pitchFamily="2" charset="0"/>
                </a:rPr>
                <a:t>IMPRESE </a:t>
              </a:r>
            </a:p>
            <a:p>
              <a:pPr algn="ctr"/>
              <a:r>
                <a:rPr lang="it-IT" sz="933" b="1" dirty="0">
                  <a:latin typeface="DM Sans" pitchFamily="2" charset="0"/>
                </a:rPr>
                <a:t>NON FEMMINILI</a:t>
              </a:r>
            </a:p>
          </p:txBody>
        </p:sp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7BD49809-F4CB-3F27-1BC4-7E8A7E8C80FB}"/>
                </a:ext>
              </a:extLst>
            </p:cNvPr>
            <p:cNvSpPr txBox="1"/>
            <p:nvPr/>
          </p:nvSpPr>
          <p:spPr>
            <a:xfrm>
              <a:off x="11022711" y="7980893"/>
              <a:ext cx="1981201" cy="474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933" b="1" dirty="0">
                  <a:latin typeface="DM Sans" pitchFamily="2" charset="0"/>
                </a:rPr>
                <a:t>IMPRESE </a:t>
              </a:r>
            </a:p>
            <a:p>
              <a:pPr algn="ctr"/>
              <a:r>
                <a:rPr lang="it-IT" sz="933" b="1" dirty="0">
                  <a:latin typeface="DM Sans" pitchFamily="2" charset="0"/>
                </a:rPr>
                <a:t>FEMMINILI</a:t>
              </a:r>
            </a:p>
          </p:txBody>
        </p:sp>
        <p:graphicFrame>
          <p:nvGraphicFramePr>
            <p:cNvPr id="25" name="Diagramma 24">
              <a:extLst>
                <a:ext uri="{FF2B5EF4-FFF2-40B4-BE49-F238E27FC236}">
                  <a16:creationId xmlns:a16="http://schemas.microsoft.com/office/drawing/2014/main" id="{B0B0AAA8-E81B-3590-56A5-21D6F53A71B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766674653"/>
                </p:ext>
              </p:extLst>
            </p:nvPr>
          </p:nvGraphicFramePr>
          <p:xfrm>
            <a:off x="12524970" y="7082867"/>
            <a:ext cx="2400300" cy="243397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4318AF10-62F4-3E34-6522-9287A92DFA49}"/>
                </a:ext>
              </a:extLst>
            </p:cNvPr>
            <p:cNvSpPr txBox="1"/>
            <p:nvPr/>
          </p:nvSpPr>
          <p:spPr>
            <a:xfrm>
              <a:off x="14601437" y="8062702"/>
              <a:ext cx="1981201" cy="474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933" b="1" dirty="0">
                  <a:latin typeface="DM Sans" pitchFamily="2" charset="0"/>
                </a:rPr>
                <a:t>IMPRESE </a:t>
              </a:r>
            </a:p>
            <a:p>
              <a:pPr algn="ctr"/>
              <a:r>
                <a:rPr lang="it-IT" sz="933" b="1" dirty="0">
                  <a:latin typeface="DM Sans" pitchFamily="2" charset="0"/>
                </a:rPr>
                <a:t>NON FEMMINILI</a:t>
              </a:r>
            </a:p>
          </p:txBody>
        </p:sp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id="{82C2C4B6-1453-957F-7152-75F0F9E288D3}"/>
                </a:ext>
              </a:extLst>
            </p:cNvPr>
            <p:cNvSpPr txBox="1"/>
            <p:nvPr/>
          </p:nvSpPr>
          <p:spPr>
            <a:xfrm>
              <a:off x="9246371" y="8867301"/>
              <a:ext cx="1828800" cy="3717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333" b="1" dirty="0">
                  <a:latin typeface="DM Sans" pitchFamily="2" charset="0"/>
                </a:rPr>
                <a:t>SICILIA</a:t>
              </a:r>
            </a:p>
          </p:txBody>
        </p:sp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5DE4F03E-F87D-B261-3AFC-85737BC493A8}"/>
                </a:ext>
              </a:extLst>
            </p:cNvPr>
            <p:cNvSpPr txBox="1"/>
            <p:nvPr/>
          </p:nvSpPr>
          <p:spPr>
            <a:xfrm>
              <a:off x="12524969" y="8866001"/>
              <a:ext cx="1828800" cy="3717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333" b="1" dirty="0">
                  <a:latin typeface="DM Sans" pitchFamily="2" charset="0"/>
                </a:rPr>
                <a:t>ITALIA</a:t>
              </a:r>
            </a:p>
          </p:txBody>
        </p:sp>
      </p:grpSp>
      <p:sp>
        <p:nvSpPr>
          <p:cNvPr id="14" name="Titolo 1">
            <a:extLst>
              <a:ext uri="{FF2B5EF4-FFF2-40B4-BE49-F238E27FC236}">
                <a16:creationId xmlns:a16="http://schemas.microsoft.com/office/drawing/2014/main" id="{08F03269-656A-E930-B4D2-809674D532BC}"/>
              </a:ext>
            </a:extLst>
          </p:cNvPr>
          <p:cNvSpPr txBox="1">
            <a:spLocks/>
          </p:cNvSpPr>
          <p:nvPr/>
        </p:nvSpPr>
        <p:spPr>
          <a:xfrm>
            <a:off x="3230037" y="427517"/>
            <a:ext cx="8825271" cy="6316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3716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7200" kern="1200" spc="-75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lnSpc>
                <a:spcPct val="90000"/>
              </a:lnSpc>
            </a:pPr>
            <a:r>
              <a:rPr lang="it-IT" sz="2400" dirty="0">
                <a:solidFill>
                  <a:schemeClr val="tx1"/>
                </a:solidFill>
              </a:rPr>
              <a:t>LA PRODUTTIVITA’</a:t>
            </a:r>
          </a:p>
        </p:txBody>
      </p:sp>
      <p:graphicFrame>
        <p:nvGraphicFramePr>
          <p:cNvPr id="8" name="Diagramma 7">
            <a:extLst>
              <a:ext uri="{FF2B5EF4-FFF2-40B4-BE49-F238E27FC236}">
                <a16:creationId xmlns:a16="http://schemas.microsoft.com/office/drawing/2014/main" id="{A9F3A740-EC76-3F49-2F75-74D99B8F35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2815522"/>
              </p:ext>
            </p:extLst>
          </p:nvPr>
        </p:nvGraphicFramePr>
        <p:xfrm>
          <a:off x="7564268" y="2434877"/>
          <a:ext cx="1855161" cy="19473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BA001CCC-777D-39A1-3AAA-04722BBD5C04}"/>
              </a:ext>
            </a:extLst>
          </p:cNvPr>
          <p:cNvSpPr txBox="1"/>
          <p:nvPr/>
        </p:nvSpPr>
        <p:spPr>
          <a:xfrm>
            <a:off x="6134722" y="3144934"/>
            <a:ext cx="1531245" cy="379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933" b="1" dirty="0">
                <a:latin typeface="DM Sans" pitchFamily="2" charset="0"/>
              </a:rPr>
              <a:t>IMPRESE </a:t>
            </a:r>
          </a:p>
          <a:p>
            <a:pPr algn="ctr"/>
            <a:r>
              <a:rPr lang="it-IT" sz="933" b="1" dirty="0">
                <a:latin typeface="DM Sans" pitchFamily="2" charset="0"/>
              </a:rPr>
              <a:t>NON FEMMINILI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3F700A31-9786-2C4B-437E-D3A553297CFA}"/>
              </a:ext>
            </a:extLst>
          </p:cNvPr>
          <p:cNvSpPr txBox="1"/>
          <p:nvPr/>
        </p:nvSpPr>
        <p:spPr>
          <a:xfrm>
            <a:off x="9081145" y="3144933"/>
            <a:ext cx="1531245" cy="379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933" b="1" dirty="0">
                <a:latin typeface="DM Sans" pitchFamily="2" charset="0"/>
              </a:rPr>
              <a:t>IMPRESE </a:t>
            </a:r>
          </a:p>
          <a:p>
            <a:pPr algn="ctr"/>
            <a:r>
              <a:rPr lang="it-IT" sz="933" b="1" dirty="0">
                <a:latin typeface="DM Sans" pitchFamily="2" charset="0"/>
              </a:rPr>
              <a:t>FEMMINILI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B081215-6F9D-00FE-2FC9-C5695055EA9F}"/>
              </a:ext>
            </a:extLst>
          </p:cNvPr>
          <p:cNvSpPr txBox="1"/>
          <p:nvPr/>
        </p:nvSpPr>
        <p:spPr>
          <a:xfrm>
            <a:off x="7758111" y="2523250"/>
            <a:ext cx="1415178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333" b="1" dirty="0">
                <a:latin typeface="DM Sans" pitchFamily="2" charset="0"/>
              </a:rPr>
              <a:t>MESSINA</a:t>
            </a:r>
          </a:p>
        </p:txBody>
      </p:sp>
    </p:spTree>
    <p:extLst>
      <p:ext uri="{BB962C8B-B14F-4D97-AF65-F5344CB8AC3E}">
        <p14:creationId xmlns:p14="http://schemas.microsoft.com/office/powerpoint/2010/main" val="3537287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>
            <a:extLst>
              <a:ext uri="{FF2B5EF4-FFF2-40B4-BE49-F238E27FC236}">
                <a16:creationId xmlns:a16="http://schemas.microsoft.com/office/drawing/2014/main" id="{780902DC-B97A-09A7-DA12-B6BC2ACF8F9A}"/>
              </a:ext>
            </a:extLst>
          </p:cNvPr>
          <p:cNvSpPr txBox="1">
            <a:spLocks/>
          </p:cNvSpPr>
          <p:nvPr/>
        </p:nvSpPr>
        <p:spPr>
          <a:xfrm>
            <a:off x="3420350" y="445336"/>
            <a:ext cx="8116330" cy="58634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LA PROBABILITA’ DI SOPRAVVIVENZA DELLE IMPRESE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CEA9D24D-B689-7B45-6FC6-10A1927B0E17}"/>
              </a:ext>
            </a:extLst>
          </p:cNvPr>
          <p:cNvSpPr/>
          <p:nvPr/>
        </p:nvSpPr>
        <p:spPr>
          <a:xfrm>
            <a:off x="6202681" y="1701800"/>
            <a:ext cx="55393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000000"/>
                </a:solidFill>
                <a:latin typeface="+mj-lt"/>
              </a:rPr>
              <a:t>Tasso di sopravvivenza delle imprese femminili e non in </a:t>
            </a:r>
            <a:r>
              <a:rPr lang="it-IT" sz="1400" b="1" dirty="0" err="1">
                <a:solidFill>
                  <a:srgbClr val="000000"/>
                </a:solidFill>
                <a:latin typeface="+mj-lt"/>
              </a:rPr>
              <a:t>sICILIA</a:t>
            </a:r>
            <a:r>
              <a:rPr lang="it-IT" sz="1400" b="1" dirty="0">
                <a:solidFill>
                  <a:srgbClr val="000000"/>
                </a:solidFill>
                <a:latin typeface="+mj-lt"/>
              </a:rPr>
              <a:t>, anni 2018-2023</a:t>
            </a:r>
            <a:endParaRPr lang="it-IT" sz="1400" b="1" dirty="0">
              <a:latin typeface="+mj-lt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A887637-3A1A-5492-1244-1FD555C4749D}"/>
              </a:ext>
            </a:extLst>
          </p:cNvPr>
          <p:cNvSpPr txBox="1"/>
          <p:nvPr/>
        </p:nvSpPr>
        <p:spPr>
          <a:xfrm>
            <a:off x="591903" y="2244270"/>
            <a:ext cx="5130800" cy="355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1" indent="-228600">
              <a:spcBef>
                <a:spcPts val="1000"/>
              </a:spcBef>
              <a:spcAft>
                <a:spcPts val="750"/>
              </a:spcAft>
              <a:buClr>
                <a:schemeClr val="lt1"/>
              </a:buClr>
              <a:buSzPts val="2300"/>
              <a:buFont typeface="Arial" panose="020B0604020202020204" pitchFamily="34" charset="0"/>
              <a:buChar char="•"/>
              <a:tabLst>
                <a:tab pos="61386" algn="l"/>
              </a:tabLst>
            </a:pPr>
            <a:r>
              <a:rPr lang="it-IT" sz="1500" dirty="0">
                <a:solidFill>
                  <a:srgbClr val="212529"/>
                </a:solidFill>
                <a:latin typeface="+mj-lt"/>
              </a:rPr>
              <a:t>A tre anni dalla nascita (anno 2020) le imprese femminili della Sicilia registrano una probabilità di sopravvivenza dell’83,8%, inferiore al dato delle non femminili (86,6%) ma migliore rispetto al dato nazionale (82,0%).</a:t>
            </a:r>
          </a:p>
          <a:p>
            <a:pPr marL="228600" lvl="1" indent="-228600">
              <a:spcBef>
                <a:spcPts val="1000"/>
              </a:spcBef>
              <a:spcAft>
                <a:spcPts val="750"/>
              </a:spcAft>
              <a:buClr>
                <a:schemeClr val="lt1"/>
              </a:buClr>
              <a:buSzPts val="2300"/>
              <a:buFont typeface="Arial" panose="020B0604020202020204" pitchFamily="34" charset="0"/>
              <a:buChar char="•"/>
              <a:tabLst>
                <a:tab pos="61386" algn="l"/>
              </a:tabLst>
            </a:pPr>
            <a:r>
              <a:rPr lang="it-IT" sz="1500" dirty="0">
                <a:solidFill>
                  <a:srgbClr val="212529"/>
                </a:solidFill>
                <a:latin typeface="+mj-lt"/>
              </a:rPr>
              <a:t>Se si guarda ai valori a 5 anni (anno 2022) la probabilità di sopravvivenza per una impresa femminile è del 75,2%, anche in questo caso più basso rispetto al dato delle non femminili (79,4%) e, anche in questo caso, migliore rispetto al dato nazionale (72,0%).</a:t>
            </a:r>
          </a:p>
          <a:p>
            <a:pPr marL="228600" lvl="1" indent="-228600">
              <a:spcBef>
                <a:spcPts val="1000"/>
              </a:spcBef>
              <a:spcAft>
                <a:spcPts val="750"/>
              </a:spcAft>
              <a:buClr>
                <a:schemeClr val="lt1"/>
              </a:buClr>
              <a:buSzPts val="2300"/>
              <a:buFont typeface="Arial" panose="020B0604020202020204" pitchFamily="34" charset="0"/>
              <a:buChar char="•"/>
              <a:tabLst>
                <a:tab pos="61386" algn="l"/>
              </a:tabLst>
            </a:pPr>
            <a:r>
              <a:rPr lang="it-IT" sz="1500" dirty="0">
                <a:solidFill>
                  <a:srgbClr val="212529"/>
                </a:solidFill>
                <a:latin typeface="+mj-lt"/>
              </a:rPr>
              <a:t>Al termine della fase di start up le imprese femminili  della regione presentano un tasso di sopravvivenza pari al 71,2%, confermando </a:t>
            </a:r>
            <a:r>
              <a:rPr lang="it-IT" sz="1500" b="1" dirty="0">
                <a:solidFill>
                  <a:srgbClr val="6F3E91"/>
                </a:solidFill>
                <a:latin typeface="+mj-lt"/>
              </a:rPr>
              <a:t>una minore capacità di resilienza rispetto alla media italiana </a:t>
            </a:r>
            <a:r>
              <a:rPr lang="it-IT" sz="1500" dirty="0">
                <a:solidFill>
                  <a:srgbClr val="212529"/>
                </a:solidFill>
                <a:latin typeface="+mj-lt"/>
              </a:rPr>
              <a:t>(67,6%).</a:t>
            </a:r>
          </a:p>
        </p:txBody>
      </p:sp>
      <p:graphicFrame>
        <p:nvGraphicFramePr>
          <p:cNvPr id="2" name="Grafico 1">
            <a:extLst>
              <a:ext uri="{FF2B5EF4-FFF2-40B4-BE49-F238E27FC236}">
                <a16:creationId xmlns:a16="http://schemas.microsoft.com/office/drawing/2014/main" id="{2E1A5155-FA62-BE28-0B3A-41BFD1F346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8599615"/>
              </p:ext>
            </p:extLst>
          </p:nvPr>
        </p:nvGraphicFramePr>
        <p:xfrm>
          <a:off x="6438671" y="2334018"/>
          <a:ext cx="5067381" cy="3727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310065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9995934C-E88F-8BE9-1718-BA74F0E2A5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6422455"/>
              </p:ext>
            </p:extLst>
          </p:nvPr>
        </p:nvGraphicFramePr>
        <p:xfrm>
          <a:off x="639639" y="2406279"/>
          <a:ext cx="7720590" cy="3601638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521345">
                  <a:extLst>
                    <a:ext uri="{9D8B030D-6E8A-4147-A177-3AD203B41FA5}">
                      <a16:colId xmlns:a16="http://schemas.microsoft.com/office/drawing/2014/main" val="3048345111"/>
                    </a:ext>
                  </a:extLst>
                </a:gridCol>
                <a:gridCol w="1239849">
                  <a:extLst>
                    <a:ext uri="{9D8B030D-6E8A-4147-A177-3AD203B41FA5}">
                      <a16:colId xmlns:a16="http://schemas.microsoft.com/office/drawing/2014/main" val="1066565404"/>
                    </a:ext>
                  </a:extLst>
                </a:gridCol>
                <a:gridCol w="1239849">
                  <a:extLst>
                    <a:ext uri="{9D8B030D-6E8A-4147-A177-3AD203B41FA5}">
                      <a16:colId xmlns:a16="http://schemas.microsoft.com/office/drawing/2014/main" val="4006155861"/>
                    </a:ext>
                  </a:extLst>
                </a:gridCol>
                <a:gridCol w="1239849">
                  <a:extLst>
                    <a:ext uri="{9D8B030D-6E8A-4147-A177-3AD203B41FA5}">
                      <a16:colId xmlns:a16="http://schemas.microsoft.com/office/drawing/2014/main" val="503626028"/>
                    </a:ext>
                  </a:extLst>
                </a:gridCol>
                <a:gridCol w="1239849">
                  <a:extLst>
                    <a:ext uri="{9D8B030D-6E8A-4147-A177-3AD203B41FA5}">
                      <a16:colId xmlns:a16="http://schemas.microsoft.com/office/drawing/2014/main" val="4278367901"/>
                    </a:ext>
                  </a:extLst>
                </a:gridCol>
                <a:gridCol w="1239849">
                  <a:extLst>
                    <a:ext uri="{9D8B030D-6E8A-4147-A177-3AD203B41FA5}">
                      <a16:colId xmlns:a16="http://schemas.microsoft.com/office/drawing/2014/main" val="2470253877"/>
                    </a:ext>
                  </a:extLst>
                </a:gridCol>
              </a:tblGrid>
              <a:tr h="53722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Imprese </a:t>
                      </a:r>
                    </a:p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femminili</a:t>
                      </a:r>
                    </a:p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non giovanili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Imprese </a:t>
                      </a:r>
                    </a:p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femminili</a:t>
                      </a:r>
                    </a:p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giovanili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Var.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2023-2022 imprese femminili giovanili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Var.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2023-2019 imprese femminili giovanili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Quota giovanili sul </a:t>
                      </a:r>
                    </a:p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totale imprese femminili </a:t>
                      </a:r>
                    </a:p>
                  </a:txBody>
                  <a:tcPr marL="4233" marR="4233" marT="423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957424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Trapani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11.146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1.155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-4,9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-16,0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9,4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341672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Palermo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21.524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3.008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-5,7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-17,7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12,3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8290873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Messina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13.018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1.661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-7,4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-22,2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11,3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3668136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Agrigento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9.253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1.056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-8,6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-23,9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10,2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779815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Caltanissetta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5.220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580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-7,6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-25,0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5649731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Enna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3.660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447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-7,5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-24,1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10,9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3175598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Catania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21.949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3.064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-6,2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-18,6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12,2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8878952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Ragusa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7.868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955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-3,9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-17,9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10,8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7519242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Siracusa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8.943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1.038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-5,5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-21,4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10,4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00972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SICILIA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102.581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12.964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-6,2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-19,8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11,2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9812450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ITALIA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1.184.913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140.357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-4,3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-12,9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10,6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7646521"/>
                  </a:ext>
                </a:extLst>
              </a:tr>
              <a:tr h="85643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4168252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Trapani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11.146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1.155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-4,9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-16,0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9,4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3264101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Palermo-Enna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25.184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3.455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-5,9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-18,6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12,1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8724727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Messina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13.018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1.661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-7,4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-22,2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11,3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764804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Agrigento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9.253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1.056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-8,6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-23,9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10,2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9611382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Caltanissetta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5.220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580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-7,6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-25,0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3720399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Sud Est Sicilia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38.760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5.057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-5,6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-19,0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11,5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2185723"/>
                  </a:ext>
                </a:extLst>
              </a:tr>
            </a:tbl>
          </a:graphicData>
        </a:graphic>
      </p:graphicFrame>
      <p:sp>
        <p:nvSpPr>
          <p:cNvPr id="2" name="CasellaDiTesto 1">
            <a:extLst>
              <a:ext uri="{FF2B5EF4-FFF2-40B4-BE49-F238E27FC236}">
                <a16:creationId xmlns:a16="http://schemas.microsoft.com/office/drawing/2014/main" id="{D64EB0B9-F3A9-FC74-0482-D58518B71475}"/>
              </a:ext>
            </a:extLst>
          </p:cNvPr>
          <p:cNvSpPr txBox="1"/>
          <p:nvPr/>
        </p:nvSpPr>
        <p:spPr>
          <a:xfrm>
            <a:off x="639639" y="2014695"/>
            <a:ext cx="69928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>
                <a:latin typeface="+mj-lt"/>
              </a:rPr>
              <a:t>Imprese femminili giovanili e non, Anno 2023 (valori assoluti, incidenze e variazioni percentuali)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B427C851-90DB-C102-AD8A-2FDD07B3CD21}"/>
              </a:ext>
            </a:extLst>
          </p:cNvPr>
          <p:cNvSpPr txBox="1">
            <a:spLocks/>
          </p:cNvSpPr>
          <p:nvPr/>
        </p:nvSpPr>
        <p:spPr>
          <a:xfrm>
            <a:off x="3420350" y="445336"/>
            <a:ext cx="8116330" cy="58634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L’IMPRENDITORIALITA’ FEMMINILE &amp; GIOVANILE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8F1AC4-E59E-451E-591D-F8BCDDB8FC6F}"/>
              </a:ext>
            </a:extLst>
          </p:cNvPr>
          <p:cNvSpPr txBox="1"/>
          <p:nvPr/>
        </p:nvSpPr>
        <p:spPr>
          <a:xfrm>
            <a:off x="8560526" y="2105852"/>
            <a:ext cx="3211285" cy="402674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numCol="1" spcCol="0" rtlCol="0" anchor="t">
            <a:spAutoFit/>
          </a:bodyPr>
          <a:lstStyle/>
          <a:p>
            <a:pPr marL="228600" indent="-228600">
              <a:spcAft>
                <a:spcPts val="750"/>
              </a:spcAft>
              <a:buClr>
                <a:schemeClr val="lt1"/>
              </a:buClr>
              <a:buSzPts val="2300"/>
              <a:buFont typeface="Arial" panose="020B0604020202020204" pitchFamily="34" charset="0"/>
              <a:buChar char="•"/>
            </a:pPr>
            <a:r>
              <a:rPr lang="it-IT" sz="1500" dirty="0">
                <a:solidFill>
                  <a:srgbClr val="212529"/>
                </a:solidFill>
                <a:latin typeface="+mj-lt"/>
              </a:rPr>
              <a:t>In Italia, le imprese femminili giovanili sono poco più di 140mila e rappresentano il 10,6% del totale delle imprese femminili. Più elevata l’incidenza nel caso della Sicilia (11,2%) e della provincia di Messina (11,3%). In tutte le province siciliane si registra un peggioramento della dinamica, con la </a:t>
            </a:r>
            <a:r>
              <a:rPr lang="it-IT" sz="1500" b="1" dirty="0">
                <a:solidFill>
                  <a:srgbClr val="6F3E91"/>
                </a:solidFill>
                <a:latin typeface="+mj-lt"/>
              </a:rPr>
              <a:t>diminuzione del numero delle imprese femminili giovanili </a:t>
            </a:r>
            <a:r>
              <a:rPr lang="it-IT" sz="1500" dirty="0">
                <a:latin typeface="+mj-lt"/>
              </a:rPr>
              <a:t>rispetto al 2022 </a:t>
            </a:r>
            <a:r>
              <a:rPr lang="it-IT" sz="1500" dirty="0">
                <a:solidFill>
                  <a:srgbClr val="212529"/>
                </a:solidFill>
                <a:latin typeface="+mj-lt"/>
              </a:rPr>
              <a:t>che va dal -3,9% della provincia di Ragusa al -8,6% della provincia di Agrigento. </a:t>
            </a:r>
          </a:p>
          <a:p>
            <a:pPr marL="228600" indent="-228600">
              <a:spcAft>
                <a:spcPts val="750"/>
              </a:spcAft>
              <a:buClr>
                <a:schemeClr val="lt1"/>
              </a:buClr>
              <a:buSzPts val="2300"/>
              <a:buFont typeface="Arial" panose="020B0604020202020204" pitchFamily="34" charset="0"/>
              <a:buChar char="•"/>
            </a:pPr>
            <a:r>
              <a:rPr lang="it-IT" sz="1500" dirty="0">
                <a:solidFill>
                  <a:srgbClr val="212529"/>
                </a:solidFill>
                <a:latin typeface="+mj-lt"/>
              </a:rPr>
              <a:t>Una evidenza che suffraga maggiormente l’importanza dell’impegno delle politiche a favore dell’imprenditorialità giovanile oltre che femminile.</a:t>
            </a:r>
            <a:endParaRPr lang="it-IT" sz="1500" dirty="0">
              <a:solidFill>
                <a:srgbClr val="000000"/>
              </a:solidFill>
              <a:latin typeface="DM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1636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712FCB4A-14B0-86B0-09DD-E4EA6BB009B3}"/>
              </a:ext>
            </a:extLst>
          </p:cNvPr>
          <p:cNvSpPr txBox="1"/>
          <p:nvPr/>
        </p:nvSpPr>
        <p:spPr>
          <a:xfrm>
            <a:off x="506275" y="1766927"/>
            <a:ext cx="50088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>
                <a:latin typeface="+mj-lt"/>
              </a:rPr>
              <a:t>Imprese femminili e non per dimensione, Anno 2023 (valori assoluti)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FB16D7DC-3C0F-11C1-5BA1-DF3B158BDB93}"/>
              </a:ext>
            </a:extLst>
          </p:cNvPr>
          <p:cNvSpPr txBox="1">
            <a:spLocks/>
          </p:cNvSpPr>
          <p:nvPr/>
        </p:nvSpPr>
        <p:spPr>
          <a:xfrm>
            <a:off x="3420350" y="445336"/>
            <a:ext cx="8116330" cy="58634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LA DIMENSIONE AZIENDALE</a:t>
            </a:r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31C4D410-F710-51C2-338C-84D85F7707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3562848"/>
              </p:ext>
            </p:extLst>
          </p:nvPr>
        </p:nvGraphicFramePr>
        <p:xfrm>
          <a:off x="506275" y="2177263"/>
          <a:ext cx="7208354" cy="3639502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609906">
                  <a:extLst>
                    <a:ext uri="{9D8B030D-6E8A-4147-A177-3AD203B41FA5}">
                      <a16:colId xmlns:a16="http://schemas.microsoft.com/office/drawing/2014/main" val="3158368853"/>
                    </a:ext>
                  </a:extLst>
                </a:gridCol>
                <a:gridCol w="699806">
                  <a:extLst>
                    <a:ext uri="{9D8B030D-6E8A-4147-A177-3AD203B41FA5}">
                      <a16:colId xmlns:a16="http://schemas.microsoft.com/office/drawing/2014/main" val="2148294835"/>
                    </a:ext>
                  </a:extLst>
                </a:gridCol>
                <a:gridCol w="699806">
                  <a:extLst>
                    <a:ext uri="{9D8B030D-6E8A-4147-A177-3AD203B41FA5}">
                      <a16:colId xmlns:a16="http://schemas.microsoft.com/office/drawing/2014/main" val="3800130418"/>
                    </a:ext>
                  </a:extLst>
                </a:gridCol>
                <a:gridCol w="699806">
                  <a:extLst>
                    <a:ext uri="{9D8B030D-6E8A-4147-A177-3AD203B41FA5}">
                      <a16:colId xmlns:a16="http://schemas.microsoft.com/office/drawing/2014/main" val="1730904767"/>
                    </a:ext>
                  </a:extLst>
                </a:gridCol>
                <a:gridCol w="699806">
                  <a:extLst>
                    <a:ext uri="{9D8B030D-6E8A-4147-A177-3AD203B41FA5}">
                      <a16:colId xmlns:a16="http://schemas.microsoft.com/office/drawing/2014/main" val="1323961232"/>
                    </a:ext>
                  </a:extLst>
                </a:gridCol>
                <a:gridCol w="699806">
                  <a:extLst>
                    <a:ext uri="{9D8B030D-6E8A-4147-A177-3AD203B41FA5}">
                      <a16:colId xmlns:a16="http://schemas.microsoft.com/office/drawing/2014/main" val="3811375870"/>
                    </a:ext>
                  </a:extLst>
                </a:gridCol>
                <a:gridCol w="699806">
                  <a:extLst>
                    <a:ext uri="{9D8B030D-6E8A-4147-A177-3AD203B41FA5}">
                      <a16:colId xmlns:a16="http://schemas.microsoft.com/office/drawing/2014/main" val="2832205632"/>
                    </a:ext>
                  </a:extLst>
                </a:gridCol>
                <a:gridCol w="699806">
                  <a:extLst>
                    <a:ext uri="{9D8B030D-6E8A-4147-A177-3AD203B41FA5}">
                      <a16:colId xmlns:a16="http://schemas.microsoft.com/office/drawing/2014/main" val="2049968498"/>
                    </a:ext>
                  </a:extLst>
                </a:gridCol>
                <a:gridCol w="699806">
                  <a:extLst>
                    <a:ext uri="{9D8B030D-6E8A-4147-A177-3AD203B41FA5}">
                      <a16:colId xmlns:a16="http://schemas.microsoft.com/office/drawing/2014/main" val="73341432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Imprese non femminili</a:t>
                      </a:r>
                      <a:endParaRPr lang="it-IT" dirty="0"/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400" b="1" u="none" strike="noStrike" dirty="0">
                          <a:effectLst/>
                          <a:latin typeface="+mj-lt"/>
                        </a:rPr>
                        <a:t>Attive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Imprese femminili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3270029"/>
                  </a:ext>
                </a:extLst>
              </a:tr>
              <a:tr h="41438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u="none" strike="noStrike" dirty="0">
                          <a:effectLst/>
                          <a:latin typeface="+mj-lt"/>
                        </a:rPr>
                        <a:t>Provincia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0-9 </a:t>
                      </a:r>
                    </a:p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addetti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10-49 addetti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50-249 addetti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Più di 250 addetti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0-9 </a:t>
                      </a:r>
                    </a:p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addetti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10-49 addetti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50-249 addetti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Più di 250 addetti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4373146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Trapani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33.842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1.177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11.995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298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9453022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Palermo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74.491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2.941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242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41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23.797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682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2132841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Messina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46.356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1.613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14.237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413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6689872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Agrigento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29.463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951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10.057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6482733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Caltanissetta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18.279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643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5.653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8746811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Enna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10.732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253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4.039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5019547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Catania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76.105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3.151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338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42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24.149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802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256917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Ragusa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27.059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1.231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8.506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294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5563948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Siracusa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27.490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1.172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145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9.685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274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3706523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SICILIA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343.817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13.132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1.218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136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112.118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3.189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857099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ITALIA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4.359.203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236.205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31.476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4.983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1.275.655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45.776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3.521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318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2517676"/>
                  </a:ext>
                </a:extLst>
              </a:tr>
              <a:tr h="74886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3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4230276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Trapani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33.842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1.177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11.995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298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681761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Palermo-Enna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85.223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3.194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273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42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27.836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747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3482727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Messina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46.356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1.613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14.237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413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951456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Agrigento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29.463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951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10.057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2476420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Caltanissetta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18.279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643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5.653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2238288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Sud Est Sicilia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130.654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5.554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615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60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42.340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1.370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9998419"/>
                  </a:ext>
                </a:extLst>
              </a:tr>
            </a:tbl>
          </a:graphicData>
        </a:graphic>
      </p:graphicFrame>
      <p:sp>
        <p:nvSpPr>
          <p:cNvPr id="4" name="TextBox 5">
            <a:extLst>
              <a:ext uri="{FF2B5EF4-FFF2-40B4-BE49-F238E27FC236}">
                <a16:creationId xmlns:a16="http://schemas.microsoft.com/office/drawing/2014/main" id="{91E93120-24D3-9E08-0254-17E3950E2C1F}"/>
              </a:ext>
            </a:extLst>
          </p:cNvPr>
          <p:cNvSpPr txBox="1"/>
          <p:nvPr/>
        </p:nvSpPr>
        <p:spPr>
          <a:xfrm>
            <a:off x="8258459" y="2725903"/>
            <a:ext cx="3435974" cy="2462213"/>
          </a:xfrm>
          <a:prstGeom prst="rect">
            <a:avLst/>
          </a:prstGeom>
        </p:spPr>
        <p:txBody>
          <a:bodyPr wrap="square" lIns="0" tIns="0" rIns="0" bIns="0" numCol="1" spcCol="0" rtlCol="0" anchor="t">
            <a:spAutoFit/>
          </a:bodyPr>
          <a:lstStyle>
            <a:defPPr>
              <a:defRPr lang="en-US"/>
            </a:defPPr>
            <a:lvl1pPr algn="just">
              <a:lnSpc>
                <a:spcPct val="150000"/>
              </a:lnSpc>
              <a:spcAft>
                <a:spcPts val="1125"/>
              </a:spcAft>
              <a:buClr>
                <a:schemeClr val="lt1"/>
              </a:buClr>
              <a:buSzPts val="2300"/>
              <a:defRPr sz="2000"/>
            </a:lvl1pPr>
          </a:lstStyle>
          <a:p>
            <a:pPr algn="l">
              <a:lnSpc>
                <a:spcPct val="100000"/>
              </a:lnSpc>
            </a:pPr>
            <a:r>
              <a:rPr lang="it-IT" sz="1600" b="1" dirty="0">
                <a:solidFill>
                  <a:srgbClr val="6F3E91"/>
                </a:solidFill>
                <a:latin typeface="+mj-lt"/>
              </a:rPr>
              <a:t>L’imprenditoria femminile è un’imprenditoria “micro”</a:t>
            </a:r>
            <a:r>
              <a:rPr lang="it-IT" sz="1600" b="1" dirty="0">
                <a:latin typeface="+mj-lt"/>
              </a:rPr>
              <a:t>.</a:t>
            </a:r>
            <a:r>
              <a:rPr lang="it-IT" sz="1600" b="1" dirty="0">
                <a:solidFill>
                  <a:srgbClr val="6F3E91"/>
                </a:solidFill>
                <a:latin typeface="+mj-lt"/>
              </a:rPr>
              <a:t> </a:t>
            </a:r>
            <a:r>
              <a:rPr lang="it-IT" sz="1600" dirty="0">
                <a:latin typeface="+mj-lt"/>
              </a:rPr>
              <a:t>In tutte le aree le imprese femminili sono maggiormente concentrate nella classe 0-9 addetti rispetto a quanto accade per quelle maschili, le quali, viceversa, presentano concentrazioni più elevate, ma sempre minoritarie, nelle classi della piccola (10-49 addetti) e medio-grande impresa (50 addetti e oltre).</a:t>
            </a:r>
          </a:p>
        </p:txBody>
      </p:sp>
    </p:spTree>
    <p:extLst>
      <p:ext uri="{BB962C8B-B14F-4D97-AF65-F5344CB8AC3E}">
        <p14:creationId xmlns:p14="http://schemas.microsoft.com/office/powerpoint/2010/main" val="38851181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72934-FD6E-D05B-B130-E8DE998C11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0345097A-80B4-417B-14FB-3EEC9505D561}"/>
              </a:ext>
            </a:extLst>
          </p:cNvPr>
          <p:cNvSpPr txBox="1"/>
          <p:nvPr/>
        </p:nvSpPr>
        <p:spPr>
          <a:xfrm>
            <a:off x="506275" y="1766927"/>
            <a:ext cx="58036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>
                <a:latin typeface="+mj-lt"/>
              </a:rPr>
              <a:t>Imprese femminili e non per dimensione, Anno 2023 (composizioni percentuali)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802F7B7E-635F-CFB2-FCF9-89E223F97263}"/>
              </a:ext>
            </a:extLst>
          </p:cNvPr>
          <p:cNvSpPr txBox="1">
            <a:spLocks/>
          </p:cNvSpPr>
          <p:nvPr/>
        </p:nvSpPr>
        <p:spPr>
          <a:xfrm>
            <a:off x="3420350" y="445336"/>
            <a:ext cx="8116330" cy="58634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LA DIMENSIONE AZIENDALE</a:t>
            </a:r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1A23DA38-BEAD-20CB-468A-CD26982A8A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0790831"/>
              </p:ext>
            </p:extLst>
          </p:nvPr>
        </p:nvGraphicFramePr>
        <p:xfrm>
          <a:off x="506275" y="2177263"/>
          <a:ext cx="7208354" cy="3638911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609906">
                  <a:extLst>
                    <a:ext uri="{9D8B030D-6E8A-4147-A177-3AD203B41FA5}">
                      <a16:colId xmlns:a16="http://schemas.microsoft.com/office/drawing/2014/main" val="3158368853"/>
                    </a:ext>
                  </a:extLst>
                </a:gridCol>
                <a:gridCol w="699806">
                  <a:extLst>
                    <a:ext uri="{9D8B030D-6E8A-4147-A177-3AD203B41FA5}">
                      <a16:colId xmlns:a16="http://schemas.microsoft.com/office/drawing/2014/main" val="2148294835"/>
                    </a:ext>
                  </a:extLst>
                </a:gridCol>
                <a:gridCol w="699806">
                  <a:extLst>
                    <a:ext uri="{9D8B030D-6E8A-4147-A177-3AD203B41FA5}">
                      <a16:colId xmlns:a16="http://schemas.microsoft.com/office/drawing/2014/main" val="3800130418"/>
                    </a:ext>
                  </a:extLst>
                </a:gridCol>
                <a:gridCol w="699806">
                  <a:extLst>
                    <a:ext uri="{9D8B030D-6E8A-4147-A177-3AD203B41FA5}">
                      <a16:colId xmlns:a16="http://schemas.microsoft.com/office/drawing/2014/main" val="1730904767"/>
                    </a:ext>
                  </a:extLst>
                </a:gridCol>
                <a:gridCol w="699806">
                  <a:extLst>
                    <a:ext uri="{9D8B030D-6E8A-4147-A177-3AD203B41FA5}">
                      <a16:colId xmlns:a16="http://schemas.microsoft.com/office/drawing/2014/main" val="1323961232"/>
                    </a:ext>
                  </a:extLst>
                </a:gridCol>
                <a:gridCol w="699806">
                  <a:extLst>
                    <a:ext uri="{9D8B030D-6E8A-4147-A177-3AD203B41FA5}">
                      <a16:colId xmlns:a16="http://schemas.microsoft.com/office/drawing/2014/main" val="3811375870"/>
                    </a:ext>
                  </a:extLst>
                </a:gridCol>
                <a:gridCol w="699806">
                  <a:extLst>
                    <a:ext uri="{9D8B030D-6E8A-4147-A177-3AD203B41FA5}">
                      <a16:colId xmlns:a16="http://schemas.microsoft.com/office/drawing/2014/main" val="2832205632"/>
                    </a:ext>
                  </a:extLst>
                </a:gridCol>
                <a:gridCol w="699806">
                  <a:extLst>
                    <a:ext uri="{9D8B030D-6E8A-4147-A177-3AD203B41FA5}">
                      <a16:colId xmlns:a16="http://schemas.microsoft.com/office/drawing/2014/main" val="2049968498"/>
                    </a:ext>
                  </a:extLst>
                </a:gridCol>
                <a:gridCol w="699806">
                  <a:extLst>
                    <a:ext uri="{9D8B030D-6E8A-4147-A177-3AD203B41FA5}">
                      <a16:colId xmlns:a16="http://schemas.microsoft.com/office/drawing/2014/main" val="73341432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Imprese non femminili</a:t>
                      </a:r>
                      <a:endParaRPr lang="it-IT" dirty="0"/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400" b="1" u="none" strike="noStrike" dirty="0">
                          <a:effectLst/>
                          <a:latin typeface="+mj-lt"/>
                        </a:rPr>
                        <a:t>Attive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Imprese femminili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3270029"/>
                  </a:ext>
                </a:extLst>
              </a:tr>
              <a:tr h="41438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u="none" strike="noStrike" dirty="0">
                          <a:effectLst/>
                          <a:latin typeface="+mj-lt"/>
                        </a:rPr>
                        <a:t>Provincia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0-9 </a:t>
                      </a:r>
                    </a:p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addetti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10-49 addetti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50-249 addetti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Più di 250 addetti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0-9 </a:t>
                      </a:r>
                    </a:p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addetti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10-49 addetti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50-249 addetti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Più di 250 addetti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4373146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Trapani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96,4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3,4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97,5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9453022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Palermo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95,9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3,8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0,1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97,0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2132841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Messina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96,4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3,4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97,0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6689872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Agrigento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96,6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3,1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97,6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6482733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Caltanissetta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96,2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3,4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97,5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8746811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Enna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97,4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2,3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98,3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5019547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Catania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95,6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4,0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0,1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96,5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256917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Ragusa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95,2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4,3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96,4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5563948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Siracusa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95,4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4,1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97,0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3706523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SICILIA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96,0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3,7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97,0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857099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ITALIA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94,1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5,1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0,7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0,1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96,3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3,5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0,3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25176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4230276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Trapani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96,4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3,4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97,5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681761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Palermo-Enna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96,0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3,6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97,2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3482727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Messina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96,4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3,4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97,0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951456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Agrigento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96,6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3,1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97,6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3183634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Caltanissetta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96,2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3,4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97,5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2238288"/>
                  </a:ext>
                </a:extLst>
              </a:tr>
              <a:tr h="3606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Sud Est Sicilia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95,4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4,1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96,6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999841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42D0C5F-D5E7-9411-5C29-F819CE8FE219}"/>
              </a:ext>
            </a:extLst>
          </p:cNvPr>
          <p:cNvSpPr txBox="1"/>
          <p:nvPr/>
        </p:nvSpPr>
        <p:spPr>
          <a:xfrm>
            <a:off x="8180082" y="2760868"/>
            <a:ext cx="3435974" cy="1384995"/>
          </a:xfrm>
          <a:prstGeom prst="rect">
            <a:avLst/>
          </a:prstGeom>
        </p:spPr>
        <p:txBody>
          <a:bodyPr wrap="square" lIns="0" tIns="0" rIns="0" bIns="0" numCol="1" spcCol="0" rtlCol="0" anchor="t">
            <a:spAutoFit/>
          </a:bodyPr>
          <a:lstStyle>
            <a:defPPr>
              <a:defRPr lang="en-US"/>
            </a:defPPr>
            <a:lvl1pPr algn="just">
              <a:lnSpc>
                <a:spcPct val="150000"/>
              </a:lnSpc>
              <a:spcAft>
                <a:spcPts val="1125"/>
              </a:spcAft>
              <a:buClr>
                <a:schemeClr val="lt1"/>
              </a:buClr>
              <a:buSzPts val="2300"/>
              <a:defRPr sz="2000"/>
            </a:lvl1pPr>
          </a:lstStyle>
          <a:p>
            <a:pPr algn="l">
              <a:lnSpc>
                <a:spcPct val="100000"/>
              </a:lnSpc>
            </a:pPr>
            <a:r>
              <a:rPr lang="it-IT" sz="1500" dirty="0">
                <a:latin typeface="+mj-lt"/>
              </a:rPr>
              <a:t>Rispetto al dato medio nazionale, la Sicilia registra una quota maggiore di «micro» imprese (97% vs 96,3%) con un picco registrato nella provincia di Enna (98,3%). Per </a:t>
            </a:r>
            <a:r>
              <a:rPr lang="it-IT" sz="1500" b="1" dirty="0">
                <a:solidFill>
                  <a:srgbClr val="6F3E91"/>
                </a:solidFill>
                <a:latin typeface="+mj-lt"/>
              </a:rPr>
              <a:t>la provincia di Messina si registrano dati in linea con quelli medi regionali.</a:t>
            </a:r>
            <a:endParaRPr lang="it-IT" sz="15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554179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A75DB1A1-820E-E08C-84E0-F4080B1DE838}"/>
              </a:ext>
            </a:extLst>
          </p:cNvPr>
          <p:cNvSpPr txBox="1"/>
          <p:nvPr/>
        </p:nvSpPr>
        <p:spPr>
          <a:xfrm>
            <a:off x="3858618" y="1857249"/>
            <a:ext cx="52912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>
                <a:latin typeface="+mj-lt"/>
              </a:rPr>
              <a:t>Imprese femminili e non per forma giuridica, Anno 2023 (valori assoluti)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F9DB4DC-5740-4248-9C55-AF1E0008A9B6}"/>
              </a:ext>
            </a:extLst>
          </p:cNvPr>
          <p:cNvSpPr txBox="1"/>
          <p:nvPr/>
        </p:nvSpPr>
        <p:spPr>
          <a:xfrm>
            <a:off x="4050206" y="6137094"/>
            <a:ext cx="83934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latin typeface="+mj-lt"/>
              </a:rPr>
              <a:t>* Rientrano nelle altre forme le cooperative, consorzi, altre forme</a:t>
            </a: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797837DD-712E-2313-80D6-216C9EB713BC}"/>
              </a:ext>
            </a:extLst>
          </p:cNvPr>
          <p:cNvSpPr txBox="1">
            <a:spLocks/>
          </p:cNvSpPr>
          <p:nvPr/>
        </p:nvSpPr>
        <p:spPr>
          <a:xfrm>
            <a:off x="3420350" y="445336"/>
            <a:ext cx="8116330" cy="58634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LA FORMA GIURIDICA: COMPOSIZIONE</a:t>
            </a:r>
          </a:p>
        </p:txBody>
      </p:sp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23A912C0-00ED-3F3E-6275-5F3318B543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197851"/>
              </p:ext>
            </p:extLst>
          </p:nvPr>
        </p:nvGraphicFramePr>
        <p:xfrm>
          <a:off x="4006663" y="2220088"/>
          <a:ext cx="7379718" cy="3640220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648182">
                  <a:extLst>
                    <a:ext uri="{9D8B030D-6E8A-4147-A177-3AD203B41FA5}">
                      <a16:colId xmlns:a16="http://schemas.microsoft.com/office/drawing/2014/main" val="3158368853"/>
                    </a:ext>
                  </a:extLst>
                </a:gridCol>
                <a:gridCol w="716442">
                  <a:extLst>
                    <a:ext uri="{9D8B030D-6E8A-4147-A177-3AD203B41FA5}">
                      <a16:colId xmlns:a16="http://schemas.microsoft.com/office/drawing/2014/main" val="2148294835"/>
                    </a:ext>
                  </a:extLst>
                </a:gridCol>
                <a:gridCol w="716442">
                  <a:extLst>
                    <a:ext uri="{9D8B030D-6E8A-4147-A177-3AD203B41FA5}">
                      <a16:colId xmlns:a16="http://schemas.microsoft.com/office/drawing/2014/main" val="3800130418"/>
                    </a:ext>
                  </a:extLst>
                </a:gridCol>
                <a:gridCol w="716442">
                  <a:extLst>
                    <a:ext uri="{9D8B030D-6E8A-4147-A177-3AD203B41FA5}">
                      <a16:colId xmlns:a16="http://schemas.microsoft.com/office/drawing/2014/main" val="1730904767"/>
                    </a:ext>
                  </a:extLst>
                </a:gridCol>
                <a:gridCol w="716442">
                  <a:extLst>
                    <a:ext uri="{9D8B030D-6E8A-4147-A177-3AD203B41FA5}">
                      <a16:colId xmlns:a16="http://schemas.microsoft.com/office/drawing/2014/main" val="1323961232"/>
                    </a:ext>
                  </a:extLst>
                </a:gridCol>
                <a:gridCol w="716442">
                  <a:extLst>
                    <a:ext uri="{9D8B030D-6E8A-4147-A177-3AD203B41FA5}">
                      <a16:colId xmlns:a16="http://schemas.microsoft.com/office/drawing/2014/main" val="3811375870"/>
                    </a:ext>
                  </a:extLst>
                </a:gridCol>
                <a:gridCol w="716442">
                  <a:extLst>
                    <a:ext uri="{9D8B030D-6E8A-4147-A177-3AD203B41FA5}">
                      <a16:colId xmlns:a16="http://schemas.microsoft.com/office/drawing/2014/main" val="2832205632"/>
                    </a:ext>
                  </a:extLst>
                </a:gridCol>
                <a:gridCol w="716442">
                  <a:extLst>
                    <a:ext uri="{9D8B030D-6E8A-4147-A177-3AD203B41FA5}">
                      <a16:colId xmlns:a16="http://schemas.microsoft.com/office/drawing/2014/main" val="2049968498"/>
                    </a:ext>
                  </a:extLst>
                </a:gridCol>
                <a:gridCol w="716442">
                  <a:extLst>
                    <a:ext uri="{9D8B030D-6E8A-4147-A177-3AD203B41FA5}">
                      <a16:colId xmlns:a16="http://schemas.microsoft.com/office/drawing/2014/main" val="73341432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Imprese non femminili</a:t>
                      </a:r>
                      <a:endParaRPr lang="it-IT" dirty="0"/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400" b="1" u="none" strike="noStrike" dirty="0">
                          <a:effectLst/>
                          <a:latin typeface="+mj-lt"/>
                        </a:rPr>
                        <a:t>Attive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Imprese femminili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3270029"/>
                  </a:ext>
                </a:extLst>
              </a:tr>
              <a:tr h="41438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u="none" strike="noStrike" dirty="0">
                          <a:effectLst/>
                          <a:latin typeface="+mj-lt"/>
                        </a:rPr>
                        <a:t>Provincia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Società di capitale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Società di persone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Società individuali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Altre</a:t>
                      </a:r>
                    </a:p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Forme*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Società di capitale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Società di persone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Società individuali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Altre forme*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4373146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Trapani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8.086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3.952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20.792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2.265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2.228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1.055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8.327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691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9453022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Palermo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21.747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8.956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41.073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5.939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5.531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1.733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15.420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1.848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2132841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Messina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13.148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5.312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25.667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3.977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3.525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1.098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9.059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997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1192937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Agrigento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6.352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3.242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18.368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2.523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1.620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481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7.534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674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7361520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Caltanissetta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4.882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1.869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10.624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1.629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1.238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329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3.848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385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4925296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Enna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1.936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1.048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7.362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671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527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201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3.211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168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1170378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Catania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22.516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7.876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43.882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5.362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6.131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1.463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15.910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1.509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247407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Ragusa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7.425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3.753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15.790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1.462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2.124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617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5.685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397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917756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Siracusa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8.661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2.583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15.435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2.138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2.378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461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6.434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708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7702927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SICILIA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94.753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38.591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198.993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25.966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25.302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7.438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75.428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7.377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857099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ITALIA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1.534.331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725.019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2.207.546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164.971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342.902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139.118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805.671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37.579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2517676"/>
                  </a:ext>
                </a:extLst>
              </a:tr>
              <a:tr h="75604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723611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Trapani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8.086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3.952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20.792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2.265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2.228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1.055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8.327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691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5110233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Palermo-Enna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23.683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10.004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48.435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6.610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6.058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1.934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18.631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2.016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663693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Messina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13.148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5.312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25.667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3.977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3.525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1.098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9.059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997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688530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Agrigento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6.352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3.242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18.368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2.523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1.620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481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7.534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674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8673338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Caltanissetta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4.882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1.869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10.624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1.629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1.238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329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3.848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385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160201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Sud Est Sicilia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38.602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14.212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75.107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8.962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10.633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2.541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28.029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2.614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1190035"/>
                  </a:ext>
                </a:extLst>
              </a:tr>
            </a:tbl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A26FD33C-03D2-E4F1-6A00-12394F6031AD}"/>
              </a:ext>
            </a:extLst>
          </p:cNvPr>
          <p:cNvSpPr txBox="1"/>
          <p:nvPr/>
        </p:nvSpPr>
        <p:spPr>
          <a:xfrm>
            <a:off x="498107" y="3298372"/>
            <a:ext cx="322723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buClr>
                <a:schemeClr val="lt1"/>
              </a:buClr>
              <a:buSzPts val="2300"/>
            </a:pPr>
            <a:r>
              <a:rPr lang="it-IT" sz="1500" dirty="0">
                <a:latin typeface="+mj-lt"/>
              </a:rPr>
              <a:t>Anche nel 2023 </a:t>
            </a:r>
            <a:r>
              <a:rPr lang="it-IT" sz="1500" b="1" dirty="0">
                <a:solidFill>
                  <a:srgbClr val="6F3E91"/>
                </a:solidFill>
                <a:latin typeface="+mj-lt"/>
              </a:rPr>
              <a:t>le ditte individuali rappresentano la componente più importante del tessuto imprenditoriale femminile</a:t>
            </a:r>
            <a:r>
              <a:rPr lang="it-IT" sz="1500" dirty="0">
                <a:latin typeface="+mj-lt"/>
              </a:rPr>
              <a:t>, anche se le stesse stanno gradualmente diminuendo a favore di forme imprenditoriali più «strutturate».</a:t>
            </a:r>
          </a:p>
        </p:txBody>
      </p:sp>
    </p:spTree>
    <p:extLst>
      <p:ext uri="{BB962C8B-B14F-4D97-AF65-F5344CB8AC3E}">
        <p14:creationId xmlns:p14="http://schemas.microsoft.com/office/powerpoint/2010/main" val="8935126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EC15B-3F74-2128-882C-D85E932219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F25685E8-91F1-8276-B23C-26A1389DAE32}"/>
              </a:ext>
            </a:extLst>
          </p:cNvPr>
          <p:cNvSpPr txBox="1"/>
          <p:nvPr/>
        </p:nvSpPr>
        <p:spPr>
          <a:xfrm>
            <a:off x="4006663" y="1861671"/>
            <a:ext cx="57886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>
                <a:latin typeface="+mj-lt"/>
              </a:rPr>
              <a:t>Imprese femminili e non per forma giuridica, Anno 2023 (variazioni percentuali)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105EDB1-4932-FE6D-36FA-CC39D89E486F}"/>
              </a:ext>
            </a:extLst>
          </p:cNvPr>
          <p:cNvSpPr txBox="1"/>
          <p:nvPr/>
        </p:nvSpPr>
        <p:spPr>
          <a:xfrm>
            <a:off x="4098412" y="5944973"/>
            <a:ext cx="83934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latin typeface="+mj-lt"/>
              </a:rPr>
              <a:t>* Rientrano nelle altre forme le cooperative, consorzi, altre forme</a:t>
            </a: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7F2B0480-26E7-1628-95C8-0945176A2F93}"/>
              </a:ext>
            </a:extLst>
          </p:cNvPr>
          <p:cNvSpPr txBox="1">
            <a:spLocks/>
          </p:cNvSpPr>
          <p:nvPr/>
        </p:nvSpPr>
        <p:spPr>
          <a:xfrm>
            <a:off x="3420350" y="445336"/>
            <a:ext cx="8116330" cy="58634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LA FORMA GIURIDICA: COMPOSIZIONE</a:t>
            </a:r>
          </a:p>
        </p:txBody>
      </p:sp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84C9EF9F-D67A-90CC-628A-5DFA91B711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080273"/>
              </p:ext>
            </p:extLst>
          </p:nvPr>
        </p:nvGraphicFramePr>
        <p:xfrm>
          <a:off x="4178033" y="2220088"/>
          <a:ext cx="7147840" cy="3640220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549400">
                  <a:extLst>
                    <a:ext uri="{9D8B030D-6E8A-4147-A177-3AD203B41FA5}">
                      <a16:colId xmlns:a16="http://schemas.microsoft.com/office/drawing/2014/main" val="3158368853"/>
                    </a:ext>
                  </a:extLst>
                </a:gridCol>
                <a:gridCol w="699805">
                  <a:extLst>
                    <a:ext uri="{9D8B030D-6E8A-4147-A177-3AD203B41FA5}">
                      <a16:colId xmlns:a16="http://schemas.microsoft.com/office/drawing/2014/main" val="2148294835"/>
                    </a:ext>
                  </a:extLst>
                </a:gridCol>
                <a:gridCol w="699805">
                  <a:extLst>
                    <a:ext uri="{9D8B030D-6E8A-4147-A177-3AD203B41FA5}">
                      <a16:colId xmlns:a16="http://schemas.microsoft.com/office/drawing/2014/main" val="3800130418"/>
                    </a:ext>
                  </a:extLst>
                </a:gridCol>
                <a:gridCol w="699805">
                  <a:extLst>
                    <a:ext uri="{9D8B030D-6E8A-4147-A177-3AD203B41FA5}">
                      <a16:colId xmlns:a16="http://schemas.microsoft.com/office/drawing/2014/main" val="1730904767"/>
                    </a:ext>
                  </a:extLst>
                </a:gridCol>
                <a:gridCol w="699805">
                  <a:extLst>
                    <a:ext uri="{9D8B030D-6E8A-4147-A177-3AD203B41FA5}">
                      <a16:colId xmlns:a16="http://schemas.microsoft.com/office/drawing/2014/main" val="1323961232"/>
                    </a:ext>
                  </a:extLst>
                </a:gridCol>
                <a:gridCol w="699805">
                  <a:extLst>
                    <a:ext uri="{9D8B030D-6E8A-4147-A177-3AD203B41FA5}">
                      <a16:colId xmlns:a16="http://schemas.microsoft.com/office/drawing/2014/main" val="3811375870"/>
                    </a:ext>
                  </a:extLst>
                </a:gridCol>
                <a:gridCol w="699805">
                  <a:extLst>
                    <a:ext uri="{9D8B030D-6E8A-4147-A177-3AD203B41FA5}">
                      <a16:colId xmlns:a16="http://schemas.microsoft.com/office/drawing/2014/main" val="2832205632"/>
                    </a:ext>
                  </a:extLst>
                </a:gridCol>
                <a:gridCol w="699805">
                  <a:extLst>
                    <a:ext uri="{9D8B030D-6E8A-4147-A177-3AD203B41FA5}">
                      <a16:colId xmlns:a16="http://schemas.microsoft.com/office/drawing/2014/main" val="2049968498"/>
                    </a:ext>
                  </a:extLst>
                </a:gridCol>
                <a:gridCol w="699805">
                  <a:extLst>
                    <a:ext uri="{9D8B030D-6E8A-4147-A177-3AD203B41FA5}">
                      <a16:colId xmlns:a16="http://schemas.microsoft.com/office/drawing/2014/main" val="73341432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Imprese non femminili</a:t>
                      </a:r>
                      <a:endParaRPr lang="it-IT" dirty="0"/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400" b="1" u="none" strike="noStrike" dirty="0">
                          <a:effectLst/>
                          <a:latin typeface="+mj-lt"/>
                        </a:rPr>
                        <a:t>Attive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Imprese femminili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3270029"/>
                  </a:ext>
                </a:extLst>
              </a:tr>
              <a:tr h="41438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u="none" strike="noStrike" dirty="0">
                          <a:effectLst/>
                          <a:latin typeface="+mj-lt"/>
                        </a:rPr>
                        <a:t>Provincia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Società di capitale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Società di persone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Società individuali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Altre</a:t>
                      </a:r>
                    </a:p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Forme*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Società di capitale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Società di persone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Società individuali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Altre forme*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4373146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Trapani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11,3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59,2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6,5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18,1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67,7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9453022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Palermo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28,0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11,5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52,9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7,6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22,5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62,9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2132841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Messina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27,3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11,0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53,4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8,3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24,0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61,7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1192937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Agrigento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20,8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10,6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60,3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8,3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15,7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73,1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7361520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Caltanissetta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25,7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9,8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55,9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8,6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21,3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5,7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66,3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671947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Enna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17,6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9,5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66,8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6,1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12,8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78,2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4925296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Catania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28,3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9,9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55,1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6,7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24,5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63,6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247407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Ragusa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26,1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13,2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55,5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5,1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24,1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64,4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3917756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Siracusa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30,1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9,0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53,6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7,4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23,8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64,5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7702927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SICILIA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26,4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10,8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55,5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7,2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21,9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65,3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857099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ITALIA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33,1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15,7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47,7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3,6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25,9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10,5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60,8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2,8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2517676"/>
                  </a:ext>
                </a:extLst>
              </a:tr>
              <a:tr h="75604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723611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Trapani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11,3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59,2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6,5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18,1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67,7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5110233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Palermo-Enna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26,7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11,3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54,6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7,4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21,2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65,1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663693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Messina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27,3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11,0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53,4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8,3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24,0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61,7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688530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Agrigento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20,8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10,6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60,3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8,3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15,7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73,1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160201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Caltanissetta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25,7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9,8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55,9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8,6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21,3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5,7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66,3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808711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Sud Est Sicilia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28,2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10,4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54,9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6,5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24,3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64,0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1190035"/>
                  </a:ext>
                </a:extLst>
              </a:tr>
            </a:tbl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93A30C78-FB4A-41D2-5BAF-62AB66CC25AD}"/>
              </a:ext>
            </a:extLst>
          </p:cNvPr>
          <p:cNvSpPr txBox="1"/>
          <p:nvPr/>
        </p:nvSpPr>
        <p:spPr>
          <a:xfrm>
            <a:off x="585192" y="3213606"/>
            <a:ext cx="322723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25"/>
              </a:spcAft>
              <a:buClr>
                <a:schemeClr val="lt1"/>
              </a:buClr>
              <a:buSzPts val="2300"/>
            </a:pPr>
            <a:r>
              <a:rPr lang="it-IT" sz="1500" b="1" dirty="0">
                <a:solidFill>
                  <a:srgbClr val="6F3E91"/>
                </a:solidFill>
                <a:latin typeface="+mj-lt"/>
              </a:rPr>
              <a:t>Nei territori della provincia di Messina la quota di società individuali (61,7%) è meno elevata rispetto a quella che si rileva a livello regionale (65,3%), </a:t>
            </a:r>
            <a:r>
              <a:rPr lang="it-IT" sz="1500" dirty="0">
                <a:latin typeface="+mj-lt"/>
              </a:rPr>
              <a:t>a favore di una quota più rilevante di società di capitale (24% vs 21,9%).</a:t>
            </a:r>
          </a:p>
        </p:txBody>
      </p:sp>
    </p:spTree>
    <p:extLst>
      <p:ext uri="{BB962C8B-B14F-4D97-AF65-F5344CB8AC3E}">
        <p14:creationId xmlns:p14="http://schemas.microsoft.com/office/powerpoint/2010/main" val="2102701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D3D27D-BF74-BB47-AF57-72583199A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Indice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9065ACE-3861-B866-77E6-8140FB3C11B1}"/>
              </a:ext>
            </a:extLst>
          </p:cNvPr>
          <p:cNvSpPr txBox="1"/>
          <p:nvPr/>
        </p:nvSpPr>
        <p:spPr>
          <a:xfrm>
            <a:off x="1095375" y="2533650"/>
            <a:ext cx="972502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L’IMPRENDITORIA FEMMINILE IN ITALIA						  3</a:t>
            </a:r>
          </a:p>
          <a:p>
            <a:endParaRPr lang="it-IT" dirty="0"/>
          </a:p>
          <a:p>
            <a:r>
              <a:rPr lang="it-IT" dirty="0"/>
              <a:t>LE IMPRESE FEMMINILI IN SICILIA E NELLA CAMERA DI COMMERCIO DI MESSINA		11</a:t>
            </a:r>
          </a:p>
          <a:p>
            <a:endParaRPr lang="it-IT" dirty="0"/>
          </a:p>
          <a:p>
            <a:r>
              <a:rPr lang="it-IT" dirty="0"/>
              <a:t>LE IMPRESE FEMMINILI E LE TRANSIZIONI GEMELLE					24</a:t>
            </a:r>
          </a:p>
          <a:p>
            <a:endParaRPr lang="it-IT" dirty="0"/>
          </a:p>
          <a:p>
            <a:r>
              <a:rPr lang="it-IT" dirty="0"/>
              <a:t>LE IMPRESE FEMMINILI NELLA CULTURA E NELL’ECONOMIA DEL MARE			25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055605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48EB3F0-DDE0-BCD6-801B-1A03A64B1672}"/>
              </a:ext>
            </a:extLst>
          </p:cNvPr>
          <p:cNvSpPr txBox="1"/>
          <p:nvPr/>
        </p:nvSpPr>
        <p:spPr>
          <a:xfrm>
            <a:off x="788645" y="1685429"/>
            <a:ext cx="54375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>
                <a:latin typeface="+mj-lt"/>
              </a:rPr>
              <a:t>Imprese femminili per forma giuridica, Anno 2023 (variazioni percentuali)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2E48E601-FFBC-1F3B-F19A-5637DE837F7E}"/>
              </a:ext>
            </a:extLst>
          </p:cNvPr>
          <p:cNvSpPr txBox="1">
            <a:spLocks/>
          </p:cNvSpPr>
          <p:nvPr/>
        </p:nvSpPr>
        <p:spPr>
          <a:xfrm>
            <a:off x="3420350" y="445336"/>
            <a:ext cx="8116330" cy="58634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LA FORMA GIURIDICA: DINAMICA</a:t>
            </a:r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BDC1DED9-A9CC-3610-FE5F-C94F6D4A15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9171388"/>
              </p:ext>
            </p:extLst>
          </p:nvPr>
        </p:nvGraphicFramePr>
        <p:xfrm>
          <a:off x="788645" y="2123259"/>
          <a:ext cx="7208348" cy="3828111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609908">
                  <a:extLst>
                    <a:ext uri="{9D8B030D-6E8A-4147-A177-3AD203B41FA5}">
                      <a16:colId xmlns:a16="http://schemas.microsoft.com/office/drawing/2014/main" val="3158368853"/>
                    </a:ext>
                  </a:extLst>
                </a:gridCol>
                <a:gridCol w="699805">
                  <a:extLst>
                    <a:ext uri="{9D8B030D-6E8A-4147-A177-3AD203B41FA5}">
                      <a16:colId xmlns:a16="http://schemas.microsoft.com/office/drawing/2014/main" val="2148294835"/>
                    </a:ext>
                  </a:extLst>
                </a:gridCol>
                <a:gridCol w="699805">
                  <a:extLst>
                    <a:ext uri="{9D8B030D-6E8A-4147-A177-3AD203B41FA5}">
                      <a16:colId xmlns:a16="http://schemas.microsoft.com/office/drawing/2014/main" val="3800130418"/>
                    </a:ext>
                  </a:extLst>
                </a:gridCol>
                <a:gridCol w="699805">
                  <a:extLst>
                    <a:ext uri="{9D8B030D-6E8A-4147-A177-3AD203B41FA5}">
                      <a16:colId xmlns:a16="http://schemas.microsoft.com/office/drawing/2014/main" val="1730904767"/>
                    </a:ext>
                  </a:extLst>
                </a:gridCol>
                <a:gridCol w="699805">
                  <a:extLst>
                    <a:ext uri="{9D8B030D-6E8A-4147-A177-3AD203B41FA5}">
                      <a16:colId xmlns:a16="http://schemas.microsoft.com/office/drawing/2014/main" val="1323961232"/>
                    </a:ext>
                  </a:extLst>
                </a:gridCol>
                <a:gridCol w="699805">
                  <a:extLst>
                    <a:ext uri="{9D8B030D-6E8A-4147-A177-3AD203B41FA5}">
                      <a16:colId xmlns:a16="http://schemas.microsoft.com/office/drawing/2014/main" val="3811375870"/>
                    </a:ext>
                  </a:extLst>
                </a:gridCol>
                <a:gridCol w="699805">
                  <a:extLst>
                    <a:ext uri="{9D8B030D-6E8A-4147-A177-3AD203B41FA5}">
                      <a16:colId xmlns:a16="http://schemas.microsoft.com/office/drawing/2014/main" val="2832205632"/>
                    </a:ext>
                  </a:extLst>
                </a:gridCol>
                <a:gridCol w="699805">
                  <a:extLst>
                    <a:ext uri="{9D8B030D-6E8A-4147-A177-3AD203B41FA5}">
                      <a16:colId xmlns:a16="http://schemas.microsoft.com/office/drawing/2014/main" val="2049968498"/>
                    </a:ext>
                  </a:extLst>
                </a:gridCol>
                <a:gridCol w="699805">
                  <a:extLst>
                    <a:ext uri="{9D8B030D-6E8A-4147-A177-3AD203B41FA5}">
                      <a16:colId xmlns:a16="http://schemas.microsoft.com/office/drawing/2014/main" val="73341432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Var. 2023/2022 </a:t>
                      </a:r>
                    </a:p>
                    <a:p>
                      <a:pPr algn="ctr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Imprese femminili</a:t>
                      </a:r>
                      <a:endParaRPr lang="it-IT" dirty="0"/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400" b="1" u="none" strike="noStrike" dirty="0">
                          <a:effectLst/>
                          <a:latin typeface="+mj-lt"/>
                        </a:rPr>
                        <a:t>Attive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Var. 2023/2019</a:t>
                      </a:r>
                    </a:p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Imprese femminili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3270029"/>
                  </a:ext>
                </a:extLst>
              </a:tr>
              <a:tr h="41438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u="none" strike="noStrike" dirty="0">
                          <a:effectLst/>
                          <a:latin typeface="+mj-lt"/>
                        </a:rPr>
                        <a:t>Provincia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Società di capitale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Società di persone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Società individuali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Altre</a:t>
                      </a:r>
                    </a:p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Forme*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Società di capitale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Società di persone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Società individuali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Altre forme*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4373146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Trapani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-0,8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1,5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13,2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9453022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Palermo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-0,3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-1,4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16,2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-4,0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2132841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Messina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-2,0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-1,5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10,4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-5,6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1192937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Agrigento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-3,8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-0,1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14,1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-7,0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7361520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Caltanissetta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-3,5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-1,5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-4,6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-6,7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671947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Enna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-3,4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0,6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14,1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-4,8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-5,1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0398110"/>
                  </a:ext>
                </a:extLst>
              </a:tr>
              <a:tr h="165539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Catania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-1,8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-0,2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9,2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-3,9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1388371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Ragusa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-4,1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-1,6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0,5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10,6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-5,1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7541187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Siracusa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-3,9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-2,9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-3,4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7,2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-7,2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-3,0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-3,4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7702927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SICILIA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-1,7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-0,8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11,4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-4,4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857099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ITALIA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-3,9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-1,3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-2,0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10,4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-10,6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-3,6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-2,1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2517676"/>
                  </a:ext>
                </a:extLst>
              </a:tr>
              <a:tr h="80615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723611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Trapani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-0,8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1,5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13,2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5110233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Palermo-Enna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-0,6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-1,2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16,0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-3,8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663693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Messina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-2,0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-1,5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10,4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-5,6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688530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Agrigento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-3,8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-0,1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14,1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-7,0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320746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Caltanissetta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-3,5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-1,5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-4,6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-6,7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1602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Sud Est Sicilia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-2,0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-1,0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-4,8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1190035"/>
                  </a:ext>
                </a:extLst>
              </a:tr>
            </a:tbl>
          </a:graphicData>
        </a:graphic>
      </p:graphicFrame>
      <p:sp>
        <p:nvSpPr>
          <p:cNvPr id="5" name="TextBox 5">
            <a:extLst>
              <a:ext uri="{FF2B5EF4-FFF2-40B4-BE49-F238E27FC236}">
                <a16:creationId xmlns:a16="http://schemas.microsoft.com/office/drawing/2014/main" id="{931022EC-FCDA-D10E-43B7-5D4A3EF396CE}"/>
              </a:ext>
            </a:extLst>
          </p:cNvPr>
          <p:cNvSpPr txBox="1"/>
          <p:nvPr/>
        </p:nvSpPr>
        <p:spPr>
          <a:xfrm>
            <a:off x="8570948" y="2334252"/>
            <a:ext cx="3026422" cy="333424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numCol="1" spcCol="0" rtlCol="0" anchor="t">
            <a:spAutoFit/>
          </a:bodyPr>
          <a:lstStyle/>
          <a:p>
            <a:pPr>
              <a:spcAft>
                <a:spcPts val="750"/>
              </a:spcAft>
              <a:buClr>
                <a:schemeClr val="lt1"/>
              </a:buClr>
              <a:buSzPts val="2300"/>
            </a:pPr>
            <a:r>
              <a:rPr lang="it-IT" sz="1500" dirty="0">
                <a:latin typeface="+mj-lt"/>
              </a:rPr>
              <a:t>A livello nazionale, la </a:t>
            </a:r>
            <a:r>
              <a:rPr lang="it-IT" sz="1500" b="1" dirty="0">
                <a:solidFill>
                  <a:srgbClr val="6F3E91"/>
                </a:solidFill>
                <a:latin typeface="+mj-lt"/>
              </a:rPr>
              <a:t>propensione delle “donne” a far ricorso a modelli aziendali più strutturati </a:t>
            </a:r>
            <a:r>
              <a:rPr lang="it-IT" sz="1500" dirty="0">
                <a:latin typeface="+mj-lt"/>
              </a:rPr>
              <a:t>si consolida nel 2023. Infatti, le società di capitale femminili sono aumentate in Italia del +1,7% rispetto al 2022 (e del +10,4% rispetto al 2019.</a:t>
            </a:r>
          </a:p>
          <a:p>
            <a:pPr>
              <a:spcAft>
                <a:spcPts val="750"/>
              </a:spcAft>
              <a:buClr>
                <a:schemeClr val="lt1"/>
              </a:buClr>
              <a:buSzPts val="2300"/>
            </a:pPr>
            <a:r>
              <a:rPr lang="it-IT" sz="1500" dirty="0">
                <a:latin typeface="+mj-lt"/>
              </a:rPr>
              <a:t>A livello regione le società di capitale guidate da donne sono rimaste sostanzialmente stabili nel corso dell’ultimo anno (ma  sono cresciute del +11,4% rispetto al 2019); stessa tendenza che si registra nella provincia di Messina.</a:t>
            </a:r>
            <a:endParaRPr lang="it-IT" sz="1500" dirty="0">
              <a:highlight>
                <a:srgbClr val="FFFF00"/>
              </a:highlight>
              <a:latin typeface="+mj-lt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587B141-1917-0723-B478-2B97EAE67B92}"/>
              </a:ext>
            </a:extLst>
          </p:cNvPr>
          <p:cNvSpPr txBox="1"/>
          <p:nvPr/>
        </p:nvSpPr>
        <p:spPr>
          <a:xfrm>
            <a:off x="688698" y="6009543"/>
            <a:ext cx="83934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latin typeface="+mj-lt"/>
              </a:rPr>
              <a:t>* Rientrano nelle altre forme le cooperative, consorzi, altre forme</a:t>
            </a:r>
          </a:p>
        </p:txBody>
      </p:sp>
    </p:spTree>
    <p:extLst>
      <p:ext uri="{BB962C8B-B14F-4D97-AF65-F5344CB8AC3E}">
        <p14:creationId xmlns:p14="http://schemas.microsoft.com/office/powerpoint/2010/main" val="13110131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la 7">
            <a:extLst>
              <a:ext uri="{FF2B5EF4-FFF2-40B4-BE49-F238E27FC236}">
                <a16:creationId xmlns:a16="http://schemas.microsoft.com/office/drawing/2014/main" id="{50C048D1-259F-81CA-ABAC-BA2F3FD3AA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2630843"/>
              </p:ext>
            </p:extLst>
          </p:nvPr>
        </p:nvGraphicFramePr>
        <p:xfrm>
          <a:off x="531346" y="2735945"/>
          <a:ext cx="11275944" cy="3544250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538352">
                  <a:extLst>
                    <a:ext uri="{9D8B030D-6E8A-4147-A177-3AD203B41FA5}">
                      <a16:colId xmlns:a16="http://schemas.microsoft.com/office/drawing/2014/main" val="3158368853"/>
                    </a:ext>
                  </a:extLst>
                </a:gridCol>
                <a:gridCol w="811466">
                  <a:extLst>
                    <a:ext uri="{9D8B030D-6E8A-4147-A177-3AD203B41FA5}">
                      <a16:colId xmlns:a16="http://schemas.microsoft.com/office/drawing/2014/main" val="342700045"/>
                    </a:ext>
                  </a:extLst>
                </a:gridCol>
                <a:gridCol w="811466">
                  <a:extLst>
                    <a:ext uri="{9D8B030D-6E8A-4147-A177-3AD203B41FA5}">
                      <a16:colId xmlns:a16="http://schemas.microsoft.com/office/drawing/2014/main" val="3800130418"/>
                    </a:ext>
                  </a:extLst>
                </a:gridCol>
                <a:gridCol w="811466">
                  <a:extLst>
                    <a:ext uri="{9D8B030D-6E8A-4147-A177-3AD203B41FA5}">
                      <a16:colId xmlns:a16="http://schemas.microsoft.com/office/drawing/2014/main" val="1730904767"/>
                    </a:ext>
                  </a:extLst>
                </a:gridCol>
                <a:gridCol w="811466">
                  <a:extLst>
                    <a:ext uri="{9D8B030D-6E8A-4147-A177-3AD203B41FA5}">
                      <a16:colId xmlns:a16="http://schemas.microsoft.com/office/drawing/2014/main" val="1323961232"/>
                    </a:ext>
                  </a:extLst>
                </a:gridCol>
                <a:gridCol w="811466">
                  <a:extLst>
                    <a:ext uri="{9D8B030D-6E8A-4147-A177-3AD203B41FA5}">
                      <a16:colId xmlns:a16="http://schemas.microsoft.com/office/drawing/2014/main" val="2035300134"/>
                    </a:ext>
                  </a:extLst>
                </a:gridCol>
                <a:gridCol w="811466">
                  <a:extLst>
                    <a:ext uri="{9D8B030D-6E8A-4147-A177-3AD203B41FA5}">
                      <a16:colId xmlns:a16="http://schemas.microsoft.com/office/drawing/2014/main" val="1939148391"/>
                    </a:ext>
                  </a:extLst>
                </a:gridCol>
                <a:gridCol w="811466">
                  <a:extLst>
                    <a:ext uri="{9D8B030D-6E8A-4147-A177-3AD203B41FA5}">
                      <a16:colId xmlns:a16="http://schemas.microsoft.com/office/drawing/2014/main" val="3811375870"/>
                    </a:ext>
                  </a:extLst>
                </a:gridCol>
                <a:gridCol w="811466">
                  <a:extLst>
                    <a:ext uri="{9D8B030D-6E8A-4147-A177-3AD203B41FA5}">
                      <a16:colId xmlns:a16="http://schemas.microsoft.com/office/drawing/2014/main" val="2832205632"/>
                    </a:ext>
                  </a:extLst>
                </a:gridCol>
                <a:gridCol w="811466">
                  <a:extLst>
                    <a:ext uri="{9D8B030D-6E8A-4147-A177-3AD203B41FA5}">
                      <a16:colId xmlns:a16="http://schemas.microsoft.com/office/drawing/2014/main" val="2049968498"/>
                    </a:ext>
                  </a:extLst>
                </a:gridCol>
                <a:gridCol w="811466">
                  <a:extLst>
                    <a:ext uri="{9D8B030D-6E8A-4147-A177-3AD203B41FA5}">
                      <a16:colId xmlns:a16="http://schemas.microsoft.com/office/drawing/2014/main" val="733414320"/>
                    </a:ext>
                  </a:extLst>
                </a:gridCol>
                <a:gridCol w="811466">
                  <a:extLst>
                    <a:ext uri="{9D8B030D-6E8A-4147-A177-3AD203B41FA5}">
                      <a16:colId xmlns:a16="http://schemas.microsoft.com/office/drawing/2014/main" val="4230051409"/>
                    </a:ext>
                  </a:extLst>
                </a:gridCol>
                <a:gridCol w="811466">
                  <a:extLst>
                    <a:ext uri="{9D8B030D-6E8A-4147-A177-3AD203B41FA5}">
                      <a16:colId xmlns:a16="http://schemas.microsoft.com/office/drawing/2014/main" val="1695308155"/>
                    </a:ext>
                  </a:extLst>
                </a:gridCol>
              </a:tblGrid>
              <a:tr h="26400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Imprese non femminili*</a:t>
                      </a:r>
                      <a:endParaRPr lang="it-IT" dirty="0"/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400" b="1" u="none" strike="noStrike" dirty="0">
                          <a:effectLst/>
                          <a:latin typeface="+mj-lt"/>
                        </a:rPr>
                        <a:t>Attive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DM Sans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600" b="1" i="0" u="none" strike="noStrike" dirty="0">
                        <a:solidFill>
                          <a:srgbClr val="000000"/>
                        </a:solidFill>
                        <a:effectLst/>
                        <a:latin typeface="DM Sans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Imprese femminili*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DM Sans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600" b="1" i="0" u="none" strike="noStrike" dirty="0">
                        <a:solidFill>
                          <a:srgbClr val="000000"/>
                        </a:solidFill>
                        <a:effectLst/>
                        <a:latin typeface="DM Sans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3270029"/>
                  </a:ext>
                </a:extLst>
              </a:tr>
              <a:tr h="264000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it-IT" sz="1200" b="0" u="none" strike="noStrike" dirty="0">
                          <a:effectLst/>
                          <a:latin typeface="+mj-lt"/>
                        </a:rPr>
                        <a:t>Provincia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Agricoltura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Industria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Costruzioni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Commercio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Servizi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Totale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Agricoltura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Industria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Costruzioni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Commercio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Servizi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Totale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437314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Trapani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8.302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2.846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4.253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8.195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8.325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31.921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3.981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557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459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2.725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3.358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11.080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945302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Palermo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6.769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5.559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9.365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23.306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22.147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67.146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3.356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1.292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1.118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7.230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7.995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20.991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2132841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Messina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4.591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3.980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8.037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12.803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13.128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42.539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1.798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931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767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4.266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4.884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12.646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078486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Agrigento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7.097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2.151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3.717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7.917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6.572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27.454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3.587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413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432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2.501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2.468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9.401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049064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Caltanissetta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3.094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1.713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2.507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5.314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4.353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16.981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1.460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358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294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1.556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1.588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5.256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35274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Enna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3.186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859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1.463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2.443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2.283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10.234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1.721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170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846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975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3.845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7049694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Catania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9.656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5.971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10.536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22.960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20.450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69.573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4.186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1.384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1.120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7.216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7.417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21.323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382356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Ragusa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6.397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2.237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4.094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6.968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6.376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26.072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2.543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448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382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2.055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2.575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8.003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7547064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Siracusa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4.706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2.209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4.075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6.402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7.647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25.039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1.899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529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516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2.552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3.156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8.652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671598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SICILIA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53.798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27.525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48.047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96.308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91.281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316.959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24.531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6.082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5.221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30.947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34.416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101.197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8570995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ITALIA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507.216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447.326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779.498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1.075.559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1.517.270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4.326.869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196.759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93.431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55.583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331.272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563.091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1.240.136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251767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362261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Trapani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8.302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2.846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4.253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8.195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8.325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31.921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3.981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557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459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2.725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3.358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11.080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989384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Palermo-Enna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9.955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6.418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10.828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25.749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24.430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77.380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5.077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1.462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1.251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8.076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8.970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24.836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20664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Messina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4.591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3.980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8.037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12.803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13.128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42.539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1.798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931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767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4.266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4.884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12.646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6784215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Agrigento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7.097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2.151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3.717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7.917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6.572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27.454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3.587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413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432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2.501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2.468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9.401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44504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Caltanissetta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3.094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1.713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2.507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5.314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4.353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16.981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1.460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358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294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1.556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1.588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5.256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0784401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Sud Est Sicilia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20.759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10.417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18.705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36.330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34.473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120.684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8.628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2.361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2.018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11.823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13.148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37.978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6576095"/>
                  </a:ext>
                </a:extLst>
              </a:tr>
            </a:tbl>
          </a:graphicData>
        </a:graphic>
      </p:graphicFrame>
      <p:sp>
        <p:nvSpPr>
          <p:cNvPr id="2" name="CasellaDiTesto 1">
            <a:extLst>
              <a:ext uri="{FF2B5EF4-FFF2-40B4-BE49-F238E27FC236}">
                <a16:creationId xmlns:a16="http://schemas.microsoft.com/office/drawing/2014/main" id="{F0AED717-809F-FD42-5E5C-4A1B60C429E3}"/>
              </a:ext>
            </a:extLst>
          </p:cNvPr>
          <p:cNvSpPr txBox="1"/>
          <p:nvPr/>
        </p:nvSpPr>
        <p:spPr>
          <a:xfrm>
            <a:off x="407895" y="6517414"/>
            <a:ext cx="21098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00" dirty="0">
                <a:latin typeface="+mj-lt"/>
              </a:rPr>
              <a:t>* Al netto delle «non classificate»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AE50D31-DAEF-B6A1-331E-EDD34E38663A}"/>
              </a:ext>
            </a:extLst>
          </p:cNvPr>
          <p:cNvSpPr txBox="1"/>
          <p:nvPr/>
        </p:nvSpPr>
        <p:spPr>
          <a:xfrm>
            <a:off x="407895" y="2418915"/>
            <a:ext cx="53708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>
                <a:latin typeface="+mj-lt"/>
              </a:rPr>
              <a:t>Imprese femminili e non per settori produttivi, Anno 2023 (valori assoluti)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6EC0D03D-7383-74EA-538C-409E9E7C8505}"/>
              </a:ext>
            </a:extLst>
          </p:cNvPr>
          <p:cNvSpPr txBox="1">
            <a:spLocks/>
          </p:cNvSpPr>
          <p:nvPr/>
        </p:nvSpPr>
        <p:spPr>
          <a:xfrm>
            <a:off x="3420350" y="445336"/>
            <a:ext cx="8116330" cy="58634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LE IMPRESE PER MACROSETTORE: COMPOSIZIONE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A653E3A-AA03-B3B8-023D-56A3C8DE6005}"/>
              </a:ext>
            </a:extLst>
          </p:cNvPr>
          <p:cNvSpPr txBox="1"/>
          <p:nvPr/>
        </p:nvSpPr>
        <p:spPr>
          <a:xfrm>
            <a:off x="407895" y="1484580"/>
            <a:ext cx="1152284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5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In generale, </a:t>
            </a:r>
            <a:r>
              <a:rPr lang="it-IT" sz="1500" b="1" dirty="0">
                <a:solidFill>
                  <a:srgbClr val="6F3E91"/>
                </a:solidFill>
                <a:latin typeface="+mj-lt"/>
                <a:ea typeface="Times New Roman" panose="02020603050405020304" pitchFamily="18" charset="0"/>
              </a:rPr>
              <a:t>quello femminile risulta un segmento produttivo poco “industrializzato” e fortemente orientato ai servizi. </a:t>
            </a:r>
            <a:r>
              <a:rPr lang="it-IT" sz="1500" dirty="0">
                <a:latin typeface="+mj-lt"/>
                <a:ea typeface="Times New Roman" panose="02020603050405020304" pitchFamily="18" charset="0"/>
              </a:rPr>
              <a:t>I dati relativi alla Sicilia mostrano una realtà molto variegata, in cui «convivono» province fortemente agricole e altre a maggiore vocazione terziaria, in cui – tuttavia - l’apporto dell’industria e delle costruzioni non è da considerarsi trascurabile.</a:t>
            </a:r>
            <a:endParaRPr lang="it-IT" sz="1500" dirty="0"/>
          </a:p>
        </p:txBody>
      </p:sp>
    </p:spTree>
    <p:extLst>
      <p:ext uri="{BB962C8B-B14F-4D97-AF65-F5344CB8AC3E}">
        <p14:creationId xmlns:p14="http://schemas.microsoft.com/office/powerpoint/2010/main" val="37196500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DE4362-08D2-F42D-2637-443D29C66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la 7">
            <a:extLst>
              <a:ext uri="{FF2B5EF4-FFF2-40B4-BE49-F238E27FC236}">
                <a16:creationId xmlns:a16="http://schemas.microsoft.com/office/drawing/2014/main" id="{1C5F47E7-3631-107D-F1A5-F1CCE216D7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1982992"/>
              </p:ext>
            </p:extLst>
          </p:nvPr>
        </p:nvGraphicFramePr>
        <p:xfrm>
          <a:off x="508160" y="2771986"/>
          <a:ext cx="11275944" cy="3560314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538352">
                  <a:extLst>
                    <a:ext uri="{9D8B030D-6E8A-4147-A177-3AD203B41FA5}">
                      <a16:colId xmlns:a16="http://schemas.microsoft.com/office/drawing/2014/main" val="3158368853"/>
                    </a:ext>
                  </a:extLst>
                </a:gridCol>
                <a:gridCol w="811466">
                  <a:extLst>
                    <a:ext uri="{9D8B030D-6E8A-4147-A177-3AD203B41FA5}">
                      <a16:colId xmlns:a16="http://schemas.microsoft.com/office/drawing/2014/main" val="342700045"/>
                    </a:ext>
                  </a:extLst>
                </a:gridCol>
                <a:gridCol w="811466">
                  <a:extLst>
                    <a:ext uri="{9D8B030D-6E8A-4147-A177-3AD203B41FA5}">
                      <a16:colId xmlns:a16="http://schemas.microsoft.com/office/drawing/2014/main" val="3800130418"/>
                    </a:ext>
                  </a:extLst>
                </a:gridCol>
                <a:gridCol w="811466">
                  <a:extLst>
                    <a:ext uri="{9D8B030D-6E8A-4147-A177-3AD203B41FA5}">
                      <a16:colId xmlns:a16="http://schemas.microsoft.com/office/drawing/2014/main" val="1730904767"/>
                    </a:ext>
                  </a:extLst>
                </a:gridCol>
                <a:gridCol w="811466">
                  <a:extLst>
                    <a:ext uri="{9D8B030D-6E8A-4147-A177-3AD203B41FA5}">
                      <a16:colId xmlns:a16="http://schemas.microsoft.com/office/drawing/2014/main" val="1323961232"/>
                    </a:ext>
                  </a:extLst>
                </a:gridCol>
                <a:gridCol w="811466">
                  <a:extLst>
                    <a:ext uri="{9D8B030D-6E8A-4147-A177-3AD203B41FA5}">
                      <a16:colId xmlns:a16="http://schemas.microsoft.com/office/drawing/2014/main" val="2035300134"/>
                    </a:ext>
                  </a:extLst>
                </a:gridCol>
                <a:gridCol w="811466">
                  <a:extLst>
                    <a:ext uri="{9D8B030D-6E8A-4147-A177-3AD203B41FA5}">
                      <a16:colId xmlns:a16="http://schemas.microsoft.com/office/drawing/2014/main" val="1939148391"/>
                    </a:ext>
                  </a:extLst>
                </a:gridCol>
                <a:gridCol w="811466">
                  <a:extLst>
                    <a:ext uri="{9D8B030D-6E8A-4147-A177-3AD203B41FA5}">
                      <a16:colId xmlns:a16="http://schemas.microsoft.com/office/drawing/2014/main" val="3811375870"/>
                    </a:ext>
                  </a:extLst>
                </a:gridCol>
                <a:gridCol w="811466">
                  <a:extLst>
                    <a:ext uri="{9D8B030D-6E8A-4147-A177-3AD203B41FA5}">
                      <a16:colId xmlns:a16="http://schemas.microsoft.com/office/drawing/2014/main" val="2832205632"/>
                    </a:ext>
                  </a:extLst>
                </a:gridCol>
                <a:gridCol w="811466">
                  <a:extLst>
                    <a:ext uri="{9D8B030D-6E8A-4147-A177-3AD203B41FA5}">
                      <a16:colId xmlns:a16="http://schemas.microsoft.com/office/drawing/2014/main" val="2049968498"/>
                    </a:ext>
                  </a:extLst>
                </a:gridCol>
                <a:gridCol w="811466">
                  <a:extLst>
                    <a:ext uri="{9D8B030D-6E8A-4147-A177-3AD203B41FA5}">
                      <a16:colId xmlns:a16="http://schemas.microsoft.com/office/drawing/2014/main" val="733414320"/>
                    </a:ext>
                  </a:extLst>
                </a:gridCol>
                <a:gridCol w="811466">
                  <a:extLst>
                    <a:ext uri="{9D8B030D-6E8A-4147-A177-3AD203B41FA5}">
                      <a16:colId xmlns:a16="http://schemas.microsoft.com/office/drawing/2014/main" val="4230051409"/>
                    </a:ext>
                  </a:extLst>
                </a:gridCol>
                <a:gridCol w="811466">
                  <a:extLst>
                    <a:ext uri="{9D8B030D-6E8A-4147-A177-3AD203B41FA5}">
                      <a16:colId xmlns:a16="http://schemas.microsoft.com/office/drawing/2014/main" val="1695308155"/>
                    </a:ext>
                  </a:extLst>
                </a:gridCol>
              </a:tblGrid>
              <a:tr h="26400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Imprese non femminili*</a:t>
                      </a:r>
                      <a:endParaRPr lang="it-IT" dirty="0"/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400" b="1" u="none" strike="noStrike" dirty="0">
                          <a:effectLst/>
                          <a:latin typeface="+mj-lt"/>
                        </a:rPr>
                        <a:t>Attive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DM Sans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600" b="1" i="0" u="none" strike="noStrike" dirty="0">
                        <a:solidFill>
                          <a:srgbClr val="000000"/>
                        </a:solidFill>
                        <a:effectLst/>
                        <a:latin typeface="DM Sans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Imprese femminili*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DM Sans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600" b="1" i="0" u="none" strike="noStrike" dirty="0">
                        <a:solidFill>
                          <a:srgbClr val="000000"/>
                        </a:solidFill>
                        <a:effectLst/>
                        <a:latin typeface="DM Sans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3270029"/>
                  </a:ext>
                </a:extLst>
              </a:tr>
              <a:tr h="264000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it-IT" sz="1200" b="0" u="none" strike="noStrike" dirty="0">
                          <a:effectLst/>
                          <a:latin typeface="+mj-lt"/>
                        </a:rPr>
                        <a:t>Provincia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Agricoltura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Industria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Costruzioni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Commercio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Servizi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Totale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Agricoltura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Industria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Costruzioni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Commercio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Servizi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Totale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4373146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Trapani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26,0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8,9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25,7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26,1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35,9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24,6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30,3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9453022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Palermo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10,1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13,9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34,7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33,0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16,0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34,4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38,1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2132841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Messina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10,8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18,9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30,1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30,9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14,2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33,7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38,6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0784868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Agrigento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25,9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28,8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23,9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38,2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26,6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26,3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049064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Caltanissetta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18,2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14,8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31,3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27,8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29,6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30,2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352748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Enna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31,1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14,3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23,9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22,3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44,8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22,0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3823566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Catania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13,9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15,1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33,0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29,4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19,6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33,8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34,8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4661200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Ragusa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24,5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15,7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26,7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24,5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31,8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25,7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32,2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7547064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Siracusa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18,8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16,3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30,5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21,9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29,5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36,5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6715982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SICILIA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17,0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8,7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15,2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30,4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28,8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24,2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30,6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34,0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857099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ITALIA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11,7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10,3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18,0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24,9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35,1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15,9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7,5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4,5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26,7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45,4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2517676"/>
                  </a:ext>
                </a:extLst>
              </a:tr>
              <a:tr h="71309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3622619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Trapani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26,0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8,9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25,7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26,1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35,9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24,6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30,3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989384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Palermo-Enna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12,9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14,0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33,3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31,6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20,4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5,9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32,5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36,1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206640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Messina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10,8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18,9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30,1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30,9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14,2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33,7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38,6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678421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Agrigento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25,9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28,8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23,9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38,2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26,6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26,3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0784401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Caltanissetta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18,2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14,8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31,3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27,8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29,6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30,2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06494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Sud Est Sicilia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17,2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15,5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30,1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28,6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22,7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31,1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34,6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6576095"/>
                  </a:ext>
                </a:extLst>
              </a:tr>
            </a:tbl>
          </a:graphicData>
        </a:graphic>
      </p:graphicFrame>
      <p:sp>
        <p:nvSpPr>
          <p:cNvPr id="2" name="CasellaDiTesto 1">
            <a:extLst>
              <a:ext uri="{FF2B5EF4-FFF2-40B4-BE49-F238E27FC236}">
                <a16:creationId xmlns:a16="http://schemas.microsoft.com/office/drawing/2014/main" id="{17E6685F-A0FE-75AF-8006-268AD5CEFCD4}"/>
              </a:ext>
            </a:extLst>
          </p:cNvPr>
          <p:cNvSpPr txBox="1"/>
          <p:nvPr/>
        </p:nvSpPr>
        <p:spPr>
          <a:xfrm>
            <a:off x="407896" y="6539751"/>
            <a:ext cx="21098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00" dirty="0">
                <a:latin typeface="+mj-lt"/>
              </a:rPr>
              <a:t>* Al netto delle «non classificate»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6C2B1B3-F857-3717-AED4-5F10ADD22CA4}"/>
              </a:ext>
            </a:extLst>
          </p:cNvPr>
          <p:cNvSpPr txBox="1"/>
          <p:nvPr/>
        </p:nvSpPr>
        <p:spPr>
          <a:xfrm>
            <a:off x="508160" y="2464209"/>
            <a:ext cx="59066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>
                <a:latin typeface="+mj-lt"/>
              </a:rPr>
              <a:t>Imprese femminili e non per settori produttivi, Anno 2023 (incidenze percentuali)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FE4C1A50-B773-0E31-4642-52680E4422EF}"/>
              </a:ext>
            </a:extLst>
          </p:cNvPr>
          <p:cNvSpPr txBox="1">
            <a:spLocks/>
          </p:cNvSpPr>
          <p:nvPr/>
        </p:nvSpPr>
        <p:spPr>
          <a:xfrm>
            <a:off x="3420350" y="445336"/>
            <a:ext cx="8116330" cy="58634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LE IMPRESE PER MACROSETTORE: COMPOSIZIONE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9BBFDD4-F6F3-BFA8-041C-AE10C766DAFE}"/>
              </a:ext>
            </a:extLst>
          </p:cNvPr>
          <p:cNvSpPr txBox="1"/>
          <p:nvPr/>
        </p:nvSpPr>
        <p:spPr>
          <a:xfrm>
            <a:off x="508160" y="1668279"/>
            <a:ext cx="1127594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500" dirty="0">
                <a:solidFill>
                  <a:srgbClr val="000000"/>
                </a:solidFill>
                <a:latin typeface="+mj-lt"/>
              </a:rPr>
              <a:t>La provincia di Messina manifesta una forte inclinazione alle attività del terziario. Le imprese del commercio e dei servizi, infatti, rappresentano il 72,3% delle imprese femminili provinciali, un dato più elevato rispetto a quello regionale. </a:t>
            </a:r>
            <a:endParaRPr lang="it-IT" sz="1500" dirty="0"/>
          </a:p>
        </p:txBody>
      </p:sp>
    </p:spTree>
    <p:extLst>
      <p:ext uri="{BB962C8B-B14F-4D97-AF65-F5344CB8AC3E}">
        <p14:creationId xmlns:p14="http://schemas.microsoft.com/office/powerpoint/2010/main" val="33587264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7267AAD5-E86E-BF17-4B11-BE433405E8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9707720"/>
              </p:ext>
            </p:extLst>
          </p:nvPr>
        </p:nvGraphicFramePr>
        <p:xfrm>
          <a:off x="912660" y="2878604"/>
          <a:ext cx="9889341" cy="3649999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991351">
                  <a:extLst>
                    <a:ext uri="{9D8B030D-6E8A-4147-A177-3AD203B41FA5}">
                      <a16:colId xmlns:a16="http://schemas.microsoft.com/office/drawing/2014/main" val="893964152"/>
                    </a:ext>
                  </a:extLst>
                </a:gridCol>
                <a:gridCol w="789799">
                  <a:extLst>
                    <a:ext uri="{9D8B030D-6E8A-4147-A177-3AD203B41FA5}">
                      <a16:colId xmlns:a16="http://schemas.microsoft.com/office/drawing/2014/main" val="1540821299"/>
                    </a:ext>
                  </a:extLst>
                </a:gridCol>
                <a:gridCol w="789799">
                  <a:extLst>
                    <a:ext uri="{9D8B030D-6E8A-4147-A177-3AD203B41FA5}">
                      <a16:colId xmlns:a16="http://schemas.microsoft.com/office/drawing/2014/main" val="2195173141"/>
                    </a:ext>
                  </a:extLst>
                </a:gridCol>
                <a:gridCol w="789799">
                  <a:extLst>
                    <a:ext uri="{9D8B030D-6E8A-4147-A177-3AD203B41FA5}">
                      <a16:colId xmlns:a16="http://schemas.microsoft.com/office/drawing/2014/main" val="1414809042"/>
                    </a:ext>
                  </a:extLst>
                </a:gridCol>
                <a:gridCol w="789799">
                  <a:extLst>
                    <a:ext uri="{9D8B030D-6E8A-4147-A177-3AD203B41FA5}">
                      <a16:colId xmlns:a16="http://schemas.microsoft.com/office/drawing/2014/main" val="42979327"/>
                    </a:ext>
                  </a:extLst>
                </a:gridCol>
                <a:gridCol w="789799">
                  <a:extLst>
                    <a:ext uri="{9D8B030D-6E8A-4147-A177-3AD203B41FA5}">
                      <a16:colId xmlns:a16="http://schemas.microsoft.com/office/drawing/2014/main" val="4102290818"/>
                    </a:ext>
                  </a:extLst>
                </a:gridCol>
                <a:gridCol w="789799">
                  <a:extLst>
                    <a:ext uri="{9D8B030D-6E8A-4147-A177-3AD203B41FA5}">
                      <a16:colId xmlns:a16="http://schemas.microsoft.com/office/drawing/2014/main" val="1237342759"/>
                    </a:ext>
                  </a:extLst>
                </a:gridCol>
                <a:gridCol w="789799">
                  <a:extLst>
                    <a:ext uri="{9D8B030D-6E8A-4147-A177-3AD203B41FA5}">
                      <a16:colId xmlns:a16="http://schemas.microsoft.com/office/drawing/2014/main" val="95437473"/>
                    </a:ext>
                  </a:extLst>
                </a:gridCol>
                <a:gridCol w="789799">
                  <a:extLst>
                    <a:ext uri="{9D8B030D-6E8A-4147-A177-3AD203B41FA5}">
                      <a16:colId xmlns:a16="http://schemas.microsoft.com/office/drawing/2014/main" val="2510020515"/>
                    </a:ext>
                  </a:extLst>
                </a:gridCol>
                <a:gridCol w="789799">
                  <a:extLst>
                    <a:ext uri="{9D8B030D-6E8A-4147-A177-3AD203B41FA5}">
                      <a16:colId xmlns:a16="http://schemas.microsoft.com/office/drawing/2014/main" val="770935013"/>
                    </a:ext>
                  </a:extLst>
                </a:gridCol>
                <a:gridCol w="789799">
                  <a:extLst>
                    <a:ext uri="{9D8B030D-6E8A-4147-A177-3AD203B41FA5}">
                      <a16:colId xmlns:a16="http://schemas.microsoft.com/office/drawing/2014/main" val="1937843206"/>
                    </a:ext>
                  </a:extLst>
                </a:gridCol>
              </a:tblGrid>
              <a:tr h="367505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Var. 2022/2021 </a:t>
                      </a:r>
                    </a:p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Imprese femminili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DM Sans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Var. 2022/2019 </a:t>
                      </a:r>
                    </a:p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Imprese femminili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DM Sans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DM Sans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DM Sans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DM Sans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277996"/>
                  </a:ext>
                </a:extLst>
              </a:tr>
              <a:tr h="228479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u="none" strike="noStrike" dirty="0">
                          <a:effectLst/>
                          <a:latin typeface="+mj-lt"/>
                        </a:rPr>
                        <a:t>Provincia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Agricoltura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Industria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Costruzioni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Commercio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Servizi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Agricoltura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Industria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Costruzioni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Commercio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Servizi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36223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Trapani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-5,4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193979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Palermo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14,7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103454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Messina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-4,1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8819180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Agrigento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15,8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-3,8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0185067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Caltanissetta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-9,1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-3,2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-7,2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44476"/>
                  </a:ext>
                </a:extLst>
              </a:tr>
              <a:tr h="61372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Enna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-4,1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-7,1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-6,1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424946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Catania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-4,7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-3,4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-3,4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289320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Ragusa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-3,3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589140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Siracusa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-5,7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-5,0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-3,6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-5,0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-4,7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-3,1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7,9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2939724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SICILIA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3674102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ITALIA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-3,0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-2,3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-0,7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-2,6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1,3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-6,5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-5,2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4,2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-6,4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5,7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2210151"/>
                  </a:ext>
                </a:extLst>
              </a:tr>
              <a:tr h="88405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endParaRPr lang="it-IT" sz="3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4325784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Trapani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-5,4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3189655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Palermo-Enna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0184651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Messina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-4,1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4997138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Agrigento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15,8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-3,8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915411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Caltanissetta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-9,1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-3,2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-7,2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632077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CCIAA Sud Est Sicilia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-4,4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-3,5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6,9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10,5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0987682"/>
                  </a:ext>
                </a:extLst>
              </a:tr>
            </a:tbl>
          </a:graphicData>
        </a:graphic>
      </p:graphicFrame>
      <p:sp>
        <p:nvSpPr>
          <p:cNvPr id="8" name="CasellaDiTesto 7">
            <a:extLst>
              <a:ext uri="{FF2B5EF4-FFF2-40B4-BE49-F238E27FC236}">
                <a16:creationId xmlns:a16="http://schemas.microsoft.com/office/drawing/2014/main" id="{BA44E31E-2695-3268-BAE5-8280D06BF938}"/>
              </a:ext>
            </a:extLst>
          </p:cNvPr>
          <p:cNvSpPr txBox="1"/>
          <p:nvPr/>
        </p:nvSpPr>
        <p:spPr>
          <a:xfrm>
            <a:off x="912660" y="2534748"/>
            <a:ext cx="55604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>
                <a:latin typeface="+mj-lt"/>
              </a:rPr>
              <a:t>Imprese femminili per settori produttivi, Anno 2023 (variazioni percentuali)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39FF65B0-3056-329C-053F-73B76D34F6AA}"/>
              </a:ext>
            </a:extLst>
          </p:cNvPr>
          <p:cNvSpPr txBox="1">
            <a:spLocks/>
          </p:cNvSpPr>
          <p:nvPr/>
        </p:nvSpPr>
        <p:spPr>
          <a:xfrm>
            <a:off x="3420350" y="445336"/>
            <a:ext cx="8116330" cy="58634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LE IMPRESE PER MACROSETTORE: DINAMICA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06389C2-0A5B-5B55-F3DA-C4CC13206698}"/>
              </a:ext>
            </a:extLst>
          </p:cNvPr>
          <p:cNvSpPr txBox="1"/>
          <p:nvPr/>
        </p:nvSpPr>
        <p:spPr>
          <a:xfrm>
            <a:off x="660462" y="1678143"/>
            <a:ext cx="1039373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it-IT" sz="1500" dirty="0">
                <a:latin typeface="+mj-lt"/>
                <a:ea typeface="Times New Roman" panose="02020603050405020304" pitchFamily="18" charset="0"/>
              </a:rPr>
              <a:t>Nella provincia di Messina, </a:t>
            </a:r>
            <a:r>
              <a:rPr lang="it-IT" sz="1500" b="1" dirty="0">
                <a:solidFill>
                  <a:srgbClr val="6F3E91"/>
                </a:solidFill>
                <a:latin typeface="+mj-lt"/>
                <a:ea typeface="Times New Roman" panose="02020603050405020304" pitchFamily="18" charset="0"/>
              </a:rPr>
              <a:t>le imprese rosa diminuiscono </a:t>
            </a:r>
            <a:r>
              <a:rPr lang="it-IT" sz="1500" dirty="0">
                <a:latin typeface="+mj-lt"/>
                <a:ea typeface="Times New Roman" panose="02020603050405020304" pitchFamily="18" charset="0"/>
              </a:rPr>
              <a:t>rispetto al 2022 soprattutto </a:t>
            </a:r>
            <a:r>
              <a:rPr lang="it-IT" sz="1500" b="1" dirty="0">
                <a:solidFill>
                  <a:srgbClr val="6F3E91"/>
                </a:solidFill>
                <a:latin typeface="+mj-lt"/>
                <a:ea typeface="Times New Roman" panose="02020603050405020304" pitchFamily="18" charset="0"/>
              </a:rPr>
              <a:t>nell’agricoltura e nel commercio </a:t>
            </a:r>
            <a:r>
              <a:rPr lang="it-IT" sz="1500" dirty="0">
                <a:latin typeface="+mj-lt"/>
                <a:ea typeface="Times New Roman" panose="02020603050405020304" pitchFamily="18" charset="0"/>
              </a:rPr>
              <a:t>(rispettivamente del -2,6% e -2,5%) e meno nell’industria e nelle costruzioni. </a:t>
            </a:r>
            <a:r>
              <a:rPr lang="it-IT" sz="15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Positivo, invece, l’andamento dei servizi (+1,6%).</a:t>
            </a:r>
          </a:p>
        </p:txBody>
      </p:sp>
    </p:spTree>
    <p:extLst>
      <p:ext uri="{BB962C8B-B14F-4D97-AF65-F5344CB8AC3E}">
        <p14:creationId xmlns:p14="http://schemas.microsoft.com/office/powerpoint/2010/main" val="31572109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>
            <a:extLst>
              <a:ext uri="{FF2B5EF4-FFF2-40B4-BE49-F238E27FC236}">
                <a16:creationId xmlns:a16="http://schemas.microsoft.com/office/drawing/2014/main" id="{9DD04AC8-B316-EBF9-790E-66EBC108FCB7}"/>
              </a:ext>
            </a:extLst>
          </p:cNvPr>
          <p:cNvSpPr txBox="1"/>
          <p:nvPr/>
        </p:nvSpPr>
        <p:spPr>
          <a:xfrm>
            <a:off x="660400" y="1752600"/>
            <a:ext cx="10843057" cy="984885"/>
          </a:xfrm>
          <a:prstGeom prst="rect">
            <a:avLst/>
          </a:prstGeom>
        </p:spPr>
        <p:txBody>
          <a:bodyPr wrap="square" lIns="0" tIns="0" rIns="0" bIns="0" numCol="1" spcCol="0" rtlCol="0" anchor="t">
            <a:spAutoFit/>
          </a:bodyPr>
          <a:lstStyle/>
          <a:p>
            <a:pPr>
              <a:spcAft>
                <a:spcPts val="750"/>
              </a:spcAft>
            </a:pPr>
            <a:r>
              <a:rPr lang="it-IT" sz="16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Nel 2023, la distribuzione per tasso di femminilizzazione mostra come il settore più “rosa” nei territori della Camera di commercio di Messina sia quello legato agli </a:t>
            </a:r>
            <a:r>
              <a:rPr lang="it-IT" sz="1600" b="1" dirty="0">
                <a:solidFill>
                  <a:srgbClr val="6F3E91"/>
                </a:solidFill>
                <a:latin typeface="+mj-lt"/>
                <a:ea typeface="Times New Roman" panose="02020603050405020304" pitchFamily="18" charset="0"/>
              </a:rPr>
              <a:t>“altri servizi alla </a:t>
            </a:r>
            <a:r>
              <a:rPr lang="it-IT" sz="1600" b="1" dirty="0">
                <a:solidFill>
                  <a:srgbClr val="6F3E91"/>
                </a:solidFill>
                <a:latin typeface="+mj-lt"/>
              </a:rPr>
              <a:t>persona” </a:t>
            </a:r>
            <a:r>
              <a:rPr lang="it-IT" sz="1600" dirty="0">
                <a:latin typeface="+mj-lt"/>
                <a:ea typeface="Times New Roman" panose="02020603050405020304" pitchFamily="18" charset="0"/>
              </a:rPr>
              <a:t>(all’interno del quale circa 54 imprese ogni 100 sono guidate da donne). </a:t>
            </a:r>
            <a:r>
              <a:rPr lang="it-IT" sz="16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Seguono i servizi del comparto moda, dell’</a:t>
            </a:r>
            <a:r>
              <a:rPr lang="it-IT" sz="1600" b="1" dirty="0">
                <a:solidFill>
                  <a:srgbClr val="6F3E91"/>
                </a:solidFill>
                <a:latin typeface="+mj-lt"/>
                <a:ea typeface="Times New Roman" panose="02020603050405020304" pitchFamily="18" charset="0"/>
              </a:rPr>
              <a:t>istruzione</a:t>
            </a:r>
            <a:r>
              <a:rPr lang="it-IT" sz="16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 e quelli legati alla </a:t>
            </a:r>
            <a:r>
              <a:rPr lang="it-IT" sz="1600" b="1" dirty="0">
                <a:solidFill>
                  <a:srgbClr val="6F3E91"/>
                </a:solidFill>
                <a:latin typeface="+mj-lt"/>
                <a:ea typeface="Times New Roman" panose="02020603050405020304" pitchFamily="18" charset="0"/>
              </a:rPr>
              <a:t>“sanità e assistenza sociale”</a:t>
            </a:r>
            <a:r>
              <a:rPr lang="it-IT" sz="16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 (servizi per anziani, asili nido, centri di medicina estetica, ecc.).</a:t>
            </a:r>
            <a:endParaRPr lang="it-IT" sz="1600" b="1" dirty="0">
              <a:solidFill>
                <a:srgbClr val="6F3E91"/>
              </a:solidFill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078100CF-5516-474D-3EE5-5B5A6DDA210E}"/>
              </a:ext>
            </a:extLst>
          </p:cNvPr>
          <p:cNvSpPr txBox="1">
            <a:spLocks/>
          </p:cNvSpPr>
          <p:nvPr/>
        </p:nvSpPr>
        <p:spPr>
          <a:xfrm>
            <a:off x="3420350" y="445336"/>
            <a:ext cx="8116330" cy="58634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LE SPECIALIZZAZIONI SETTORIALI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6D93353-638F-0372-86ED-14F6991AFF73}"/>
              </a:ext>
            </a:extLst>
          </p:cNvPr>
          <p:cNvSpPr txBox="1"/>
          <p:nvPr/>
        </p:nvSpPr>
        <p:spPr>
          <a:xfrm>
            <a:off x="1414147" y="3095293"/>
            <a:ext cx="14233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rgbClr val="6F3E91"/>
                </a:solidFill>
                <a:latin typeface="+mj-lt"/>
              </a:rPr>
              <a:t>MESSINA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342B6D6-9D41-A779-6D82-6B02677E835F}"/>
              </a:ext>
            </a:extLst>
          </p:cNvPr>
          <p:cNvSpPr txBox="1"/>
          <p:nvPr/>
        </p:nvSpPr>
        <p:spPr>
          <a:xfrm>
            <a:off x="5760533" y="3095294"/>
            <a:ext cx="6623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>
                <a:solidFill>
                  <a:srgbClr val="6F3E91"/>
                </a:solidFill>
                <a:latin typeface="+mj-lt"/>
              </a:rPr>
              <a:t>SICILIA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55BE3C1-5B4C-CB76-914E-993BC2291665}"/>
              </a:ext>
            </a:extLst>
          </p:cNvPr>
          <p:cNvSpPr txBox="1"/>
          <p:nvPr/>
        </p:nvSpPr>
        <p:spPr>
          <a:xfrm>
            <a:off x="9839516" y="3121223"/>
            <a:ext cx="6146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>
                <a:solidFill>
                  <a:srgbClr val="6F3E91"/>
                </a:solidFill>
                <a:latin typeface="+mj-lt"/>
              </a:rPr>
              <a:t>ITALIA</a:t>
            </a:r>
          </a:p>
        </p:txBody>
      </p:sp>
      <p:graphicFrame>
        <p:nvGraphicFramePr>
          <p:cNvPr id="12" name="Tabella 11">
            <a:extLst>
              <a:ext uri="{FF2B5EF4-FFF2-40B4-BE49-F238E27FC236}">
                <a16:creationId xmlns:a16="http://schemas.microsoft.com/office/drawing/2014/main" id="{6E5D6112-6437-8631-94A1-F1AB6A8D337A}"/>
              </a:ext>
            </a:extLst>
          </p:cNvPr>
          <p:cNvGraphicFramePr>
            <a:graphicFrameLocks noGrp="1"/>
          </p:cNvGraphicFramePr>
          <p:nvPr/>
        </p:nvGraphicFramePr>
        <p:xfrm>
          <a:off x="8497594" y="3559199"/>
          <a:ext cx="3005863" cy="18923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9634">
                  <a:extLst>
                    <a:ext uri="{9D8B030D-6E8A-4147-A177-3AD203B41FA5}">
                      <a16:colId xmlns:a16="http://schemas.microsoft.com/office/drawing/2014/main" val="665240532"/>
                    </a:ext>
                  </a:extLst>
                </a:gridCol>
                <a:gridCol w="2307772">
                  <a:extLst>
                    <a:ext uri="{9D8B030D-6E8A-4147-A177-3AD203B41FA5}">
                      <a16:colId xmlns:a16="http://schemas.microsoft.com/office/drawing/2014/main" val="1706585"/>
                    </a:ext>
                  </a:extLst>
                </a:gridCol>
                <a:gridCol w="358457">
                  <a:extLst>
                    <a:ext uri="{9D8B030D-6E8A-4147-A177-3AD203B41FA5}">
                      <a16:colId xmlns:a16="http://schemas.microsoft.com/office/drawing/2014/main" val="187078653"/>
                    </a:ext>
                  </a:extLst>
                </a:gridCol>
              </a:tblGrid>
              <a:tr h="37847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Altre attività di servizi alla persona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59,8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7301964"/>
                  </a:ext>
                </a:extLst>
              </a:tr>
              <a:tr h="37847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Tessile, abbigliamento, pelli e calzature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37,6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9461276"/>
                  </a:ext>
                </a:extLst>
              </a:tr>
              <a:tr h="37847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Sanità e assistenza sociale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200" b="0" i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36,9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8297166"/>
                  </a:ext>
                </a:extLst>
              </a:tr>
              <a:tr h="37847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Commercio al dettaglio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32,1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5750353"/>
                  </a:ext>
                </a:extLst>
              </a:tr>
              <a:tr h="37847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Istruzione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31,1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7723804"/>
                  </a:ext>
                </a:extLst>
              </a:tr>
            </a:tbl>
          </a:graphicData>
        </a:graphic>
      </p:graphicFrame>
      <p:graphicFrame>
        <p:nvGraphicFramePr>
          <p:cNvPr id="8" name="Tabella 7">
            <a:extLst>
              <a:ext uri="{FF2B5EF4-FFF2-40B4-BE49-F238E27FC236}">
                <a16:creationId xmlns:a16="http://schemas.microsoft.com/office/drawing/2014/main" id="{423CBD90-34F1-803C-87F1-098761E2FC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1012762"/>
              </p:ext>
            </p:extLst>
          </p:nvPr>
        </p:nvGraphicFramePr>
        <p:xfrm>
          <a:off x="4684630" y="3559199"/>
          <a:ext cx="2832856" cy="18923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0086">
                  <a:extLst>
                    <a:ext uri="{9D8B030D-6E8A-4147-A177-3AD203B41FA5}">
                      <a16:colId xmlns:a16="http://schemas.microsoft.com/office/drawing/2014/main" val="665240532"/>
                    </a:ext>
                  </a:extLst>
                </a:gridCol>
                <a:gridCol w="2174945">
                  <a:extLst>
                    <a:ext uri="{9D8B030D-6E8A-4147-A177-3AD203B41FA5}">
                      <a16:colId xmlns:a16="http://schemas.microsoft.com/office/drawing/2014/main" val="1706585"/>
                    </a:ext>
                  </a:extLst>
                </a:gridCol>
                <a:gridCol w="337825">
                  <a:extLst>
                    <a:ext uri="{9D8B030D-6E8A-4147-A177-3AD203B41FA5}">
                      <a16:colId xmlns:a16="http://schemas.microsoft.com/office/drawing/2014/main" val="187078653"/>
                    </a:ext>
                  </a:extLst>
                </a:gridCol>
              </a:tblGrid>
              <a:tr h="37847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Tessile, abbigliamento, pelli e calzature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48,3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7301964"/>
                  </a:ext>
                </a:extLst>
              </a:tr>
              <a:tr h="37847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Altre attività di servizi alla persona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46,8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9461276"/>
                  </a:ext>
                </a:extLst>
              </a:tr>
              <a:tr h="37847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Sanità e assistenza sociale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40,2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8297166"/>
                  </a:ext>
                </a:extLst>
              </a:tr>
              <a:tr h="37847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Istruzione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34,0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5750353"/>
                  </a:ext>
                </a:extLst>
              </a:tr>
              <a:tr h="37847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effectLst/>
                          <a:latin typeface="+mj-lt"/>
                        </a:rPr>
                        <a:t>5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Agricoltura, silvicoltura e pesca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31,8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7723804"/>
                  </a:ext>
                </a:extLst>
              </a:tr>
            </a:tbl>
          </a:graphicData>
        </a:graphic>
      </p:graphicFrame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F75F8590-D3B1-B64A-CDC3-40B18C6EBB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951347"/>
              </p:ext>
            </p:extLst>
          </p:nvPr>
        </p:nvGraphicFramePr>
        <p:xfrm>
          <a:off x="660400" y="3559199"/>
          <a:ext cx="2832856" cy="18923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0086">
                  <a:extLst>
                    <a:ext uri="{9D8B030D-6E8A-4147-A177-3AD203B41FA5}">
                      <a16:colId xmlns:a16="http://schemas.microsoft.com/office/drawing/2014/main" val="665240532"/>
                    </a:ext>
                  </a:extLst>
                </a:gridCol>
                <a:gridCol w="2174945">
                  <a:extLst>
                    <a:ext uri="{9D8B030D-6E8A-4147-A177-3AD203B41FA5}">
                      <a16:colId xmlns:a16="http://schemas.microsoft.com/office/drawing/2014/main" val="1706585"/>
                    </a:ext>
                  </a:extLst>
                </a:gridCol>
                <a:gridCol w="337825">
                  <a:extLst>
                    <a:ext uri="{9D8B030D-6E8A-4147-A177-3AD203B41FA5}">
                      <a16:colId xmlns:a16="http://schemas.microsoft.com/office/drawing/2014/main" val="187078653"/>
                    </a:ext>
                  </a:extLst>
                </a:gridCol>
              </a:tblGrid>
              <a:tr h="37847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Altre attività di servizi alla persona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200" b="0" i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53,8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7301964"/>
                  </a:ext>
                </a:extLst>
              </a:tr>
              <a:tr h="37847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Tessile, abbigliamento, pelli e calzature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200" b="0" i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43,2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9461276"/>
                  </a:ext>
                </a:extLst>
              </a:tr>
              <a:tr h="37847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Istruzione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200" b="0" i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37,1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8297166"/>
                  </a:ext>
                </a:extLst>
              </a:tr>
              <a:tr h="37847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effectLst/>
                          <a:latin typeface="+mj-lt"/>
                        </a:rPr>
                        <a:t>4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Sanità e assistenza sociale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200" b="0" i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35,5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5750353"/>
                  </a:ext>
                </a:extLst>
              </a:tr>
              <a:tr h="37847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effectLst/>
                          <a:latin typeface="+mj-lt"/>
                        </a:rPr>
                        <a:t>5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Commercio al dettaglio (escluso quello di autoveicoli e d...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30,7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77238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69799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004602D8-E78D-3E3D-9A06-314F017273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1808343"/>
              </p:ext>
            </p:extLst>
          </p:nvPr>
        </p:nvGraphicFramePr>
        <p:xfrm>
          <a:off x="1706417" y="3296881"/>
          <a:ext cx="7643193" cy="2370295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689873">
                  <a:extLst>
                    <a:ext uri="{9D8B030D-6E8A-4147-A177-3AD203B41FA5}">
                      <a16:colId xmlns:a16="http://schemas.microsoft.com/office/drawing/2014/main" val="26714241"/>
                    </a:ext>
                  </a:extLst>
                </a:gridCol>
                <a:gridCol w="992220">
                  <a:extLst>
                    <a:ext uri="{9D8B030D-6E8A-4147-A177-3AD203B41FA5}">
                      <a16:colId xmlns:a16="http://schemas.microsoft.com/office/drawing/2014/main" val="1322845489"/>
                    </a:ext>
                  </a:extLst>
                </a:gridCol>
                <a:gridCol w="992220">
                  <a:extLst>
                    <a:ext uri="{9D8B030D-6E8A-4147-A177-3AD203B41FA5}">
                      <a16:colId xmlns:a16="http://schemas.microsoft.com/office/drawing/2014/main" val="1564977305"/>
                    </a:ext>
                  </a:extLst>
                </a:gridCol>
                <a:gridCol w="992220">
                  <a:extLst>
                    <a:ext uri="{9D8B030D-6E8A-4147-A177-3AD203B41FA5}">
                      <a16:colId xmlns:a16="http://schemas.microsoft.com/office/drawing/2014/main" val="1728799359"/>
                    </a:ext>
                  </a:extLst>
                </a:gridCol>
                <a:gridCol w="992220">
                  <a:extLst>
                    <a:ext uri="{9D8B030D-6E8A-4147-A177-3AD203B41FA5}">
                      <a16:colId xmlns:a16="http://schemas.microsoft.com/office/drawing/2014/main" val="733777621"/>
                    </a:ext>
                  </a:extLst>
                </a:gridCol>
                <a:gridCol w="992220">
                  <a:extLst>
                    <a:ext uri="{9D8B030D-6E8A-4147-A177-3AD203B41FA5}">
                      <a16:colId xmlns:a16="http://schemas.microsoft.com/office/drawing/2014/main" val="1440124530"/>
                    </a:ext>
                  </a:extLst>
                </a:gridCol>
                <a:gridCol w="992220">
                  <a:extLst>
                    <a:ext uri="{9D8B030D-6E8A-4147-A177-3AD203B41FA5}">
                      <a16:colId xmlns:a16="http://schemas.microsoft.com/office/drawing/2014/main" val="344911267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Imprese femminili**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Imprese non femminili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Totale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66808"/>
                  </a:ext>
                </a:extLst>
              </a:tr>
              <a:tr h="26400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u="none" strike="noStrike" dirty="0">
                          <a:effectLst/>
                          <a:latin typeface="+mj-lt"/>
                        </a:rPr>
                        <a:t>Provincia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Esclusiva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Forte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Maggioritaria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Totale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DM Sans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DM Sans" pitchFamily="2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378596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Trapani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4787197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Palermo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184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215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2323373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Messina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8523771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Agrigento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9861777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Caltanissetta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62467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Enna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5704913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Catania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202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246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731438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Ragusa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9962916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Siracusa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72277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SICILIA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593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714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4133408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ITALIA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576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898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342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1.816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11.586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it-IT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13.402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768495"/>
                  </a:ext>
                </a:extLst>
              </a:tr>
            </a:tbl>
          </a:graphicData>
        </a:graphic>
      </p:graphicFrame>
      <p:sp>
        <p:nvSpPr>
          <p:cNvPr id="4" name="CasellaDiTesto 3">
            <a:extLst>
              <a:ext uri="{FF2B5EF4-FFF2-40B4-BE49-F238E27FC236}">
                <a16:creationId xmlns:a16="http://schemas.microsoft.com/office/drawing/2014/main" id="{5A7445AC-246A-D73A-EE9D-895C47F04340}"/>
              </a:ext>
            </a:extLst>
          </p:cNvPr>
          <p:cNvSpPr txBox="1"/>
          <p:nvPr/>
        </p:nvSpPr>
        <p:spPr>
          <a:xfrm>
            <a:off x="553495" y="6120276"/>
            <a:ext cx="10297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800" dirty="0"/>
              <a:t>*</a:t>
            </a:r>
            <a:r>
              <a:rPr lang="it-IT" sz="800" dirty="0">
                <a:latin typeface="DM Sans" pitchFamily="2" charset="0"/>
              </a:rPr>
              <a:t>Nell’ambito della normativa italiana (vedasi Legge 221/2012 e successive modifiche) sono da considerarsi startup innovative le società di capitali, costituite anche in forma cooperativa, o società europee aventi sede fiscale in Italia, che rispondono a determinati requisiti</a:t>
            </a:r>
            <a:r>
              <a:rPr lang="it-IT" sz="800" baseline="30000" dirty="0">
                <a:latin typeface="DM Sans" pitchFamily="2" charset="0"/>
              </a:rPr>
              <a:t>13</a:t>
            </a:r>
            <a:r>
              <a:rPr lang="it-IT" sz="800" dirty="0">
                <a:latin typeface="DM Sans" pitchFamily="2" charset="0"/>
              </a:rPr>
              <a:t> e aventi come oggetto sociale esclusivo o prevalente: lo sviluppo, la produzione e la commercializzazione di prodotti o servizi innovativi ad alto valore tecnologico. </a:t>
            </a:r>
          </a:p>
          <a:p>
            <a:pPr algn="just"/>
            <a:endParaRPr lang="it-IT" sz="800" dirty="0">
              <a:highlight>
                <a:srgbClr val="FFFF00"/>
              </a:highlight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EE4BAAC-51D5-61EE-E2BA-353CF1B95DEA}"/>
              </a:ext>
            </a:extLst>
          </p:cNvPr>
          <p:cNvSpPr txBox="1"/>
          <p:nvPr/>
        </p:nvSpPr>
        <p:spPr>
          <a:xfrm>
            <a:off x="553496" y="6519446"/>
            <a:ext cx="102973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ctr"/>
            <a:r>
              <a:rPr lang="it-IT" sz="800" dirty="0"/>
              <a:t>**</a:t>
            </a:r>
            <a:r>
              <a:rPr lang="it-IT" sz="800" dirty="0">
                <a:latin typeface="DM Sans" pitchFamily="2" charset="0"/>
              </a:rPr>
              <a:t>Prevalenza femminile: Maggioritaria (</a:t>
            </a:r>
            <a:r>
              <a:rPr lang="it-IT" sz="800" dirty="0">
                <a:solidFill>
                  <a:srgbClr val="000000"/>
                </a:solidFill>
                <a:latin typeface="DM Sans" pitchFamily="2" charset="0"/>
              </a:rPr>
              <a:t>[% del capitale sociale + % Amministratori] / 2 &gt; 50%); Forte ([% del capitale sociale + % Amministratori] / 2 &gt; 66%); Esclusiva ([% del capitale sociale + % Amministratori] / 2 = 100%)</a:t>
            </a:r>
            <a:endParaRPr lang="it-IT" sz="800" dirty="0">
              <a:latin typeface="DM Sans" pitchFamily="2" charset="0"/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FFB7C7DE-D8DB-B63C-D6D7-3064207869FE}"/>
              </a:ext>
            </a:extLst>
          </p:cNvPr>
          <p:cNvSpPr txBox="1">
            <a:spLocks/>
          </p:cNvSpPr>
          <p:nvPr/>
        </p:nvSpPr>
        <p:spPr>
          <a:xfrm>
            <a:off x="3420350" y="445336"/>
            <a:ext cx="8116330" cy="58634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LE START-UP INNOVATIVE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9F65E59-1EFA-F9EF-006A-13ABC02DD5EF}"/>
              </a:ext>
            </a:extLst>
          </p:cNvPr>
          <p:cNvSpPr txBox="1"/>
          <p:nvPr/>
        </p:nvSpPr>
        <p:spPr>
          <a:xfrm>
            <a:off x="1628512" y="2943408"/>
            <a:ext cx="28473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>
                <a:latin typeface="+mj-lt"/>
              </a:rPr>
              <a:t>Start-up femminili e non, Anno 2023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1B4451A-E538-926A-B36F-EE9CC973A7B4}"/>
              </a:ext>
            </a:extLst>
          </p:cNvPr>
          <p:cNvSpPr txBox="1"/>
          <p:nvPr/>
        </p:nvSpPr>
        <p:spPr>
          <a:xfrm>
            <a:off x="553495" y="1717495"/>
            <a:ext cx="1113492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it-IT" sz="1600" dirty="0">
                <a:solidFill>
                  <a:srgbClr val="000000"/>
                </a:solidFill>
                <a:latin typeface="+mj-lt"/>
              </a:rPr>
              <a:t>In Italia, al 31 dicembre 2023 risultano iscritte alla Sezione speciale del Registro delle imprese* circa 13mila e quattrocento start-up innovative, di cui poco più di 1.800 femminili, pari al 13,6% del totale. Le </a:t>
            </a:r>
            <a:r>
              <a:rPr lang="it-IT" sz="1600" b="1" dirty="0">
                <a:solidFill>
                  <a:srgbClr val="6F3E91"/>
                </a:solidFill>
                <a:latin typeface="+mj-lt"/>
              </a:rPr>
              <a:t>start-up innovative localizzate in Sicilia sono 714; di queste, 121 sono a conduzione femminile </a:t>
            </a:r>
            <a:r>
              <a:rPr lang="it-IT" sz="1600" dirty="0">
                <a:solidFill>
                  <a:srgbClr val="000000"/>
                </a:solidFill>
                <a:latin typeface="+mj-lt"/>
              </a:rPr>
              <a:t>(il 17%). Si tratta perlopiù di imprese a esclusiva o forte  presenza femminile localizzate nelle province di Palermo, Catania e Messina.</a:t>
            </a:r>
          </a:p>
        </p:txBody>
      </p:sp>
    </p:spTree>
    <p:extLst>
      <p:ext uri="{BB962C8B-B14F-4D97-AF65-F5344CB8AC3E}">
        <p14:creationId xmlns:p14="http://schemas.microsoft.com/office/powerpoint/2010/main" val="4975531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87B622C6-BB2A-6742-26AE-2E7D1F606B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3599865"/>
              </p:ext>
            </p:extLst>
          </p:nvPr>
        </p:nvGraphicFramePr>
        <p:xfrm>
          <a:off x="700866" y="2685791"/>
          <a:ext cx="5820009" cy="2730614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697589">
                  <a:extLst>
                    <a:ext uri="{9D8B030D-6E8A-4147-A177-3AD203B41FA5}">
                      <a16:colId xmlns:a16="http://schemas.microsoft.com/office/drawing/2014/main" val="3048345111"/>
                    </a:ext>
                  </a:extLst>
                </a:gridCol>
                <a:gridCol w="1030605">
                  <a:extLst>
                    <a:ext uri="{9D8B030D-6E8A-4147-A177-3AD203B41FA5}">
                      <a16:colId xmlns:a16="http://schemas.microsoft.com/office/drawing/2014/main" val="590294568"/>
                    </a:ext>
                  </a:extLst>
                </a:gridCol>
                <a:gridCol w="1030605">
                  <a:extLst>
                    <a:ext uri="{9D8B030D-6E8A-4147-A177-3AD203B41FA5}">
                      <a16:colId xmlns:a16="http://schemas.microsoft.com/office/drawing/2014/main" val="3310677937"/>
                    </a:ext>
                  </a:extLst>
                </a:gridCol>
                <a:gridCol w="1030605">
                  <a:extLst>
                    <a:ext uri="{9D8B030D-6E8A-4147-A177-3AD203B41FA5}">
                      <a16:colId xmlns:a16="http://schemas.microsoft.com/office/drawing/2014/main" val="1066565404"/>
                    </a:ext>
                  </a:extLst>
                </a:gridCol>
                <a:gridCol w="1030605">
                  <a:extLst>
                    <a:ext uri="{9D8B030D-6E8A-4147-A177-3AD203B41FA5}">
                      <a16:colId xmlns:a16="http://schemas.microsoft.com/office/drawing/2014/main" val="4006155861"/>
                    </a:ext>
                  </a:extLst>
                </a:gridCol>
              </a:tblGrid>
              <a:tr h="17213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Imprese non femminili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Imprese femminili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400" b="1" u="none" strike="noStrike" dirty="0">
                        <a:effectLst/>
                        <a:latin typeface="DM Sans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3898898"/>
                  </a:ext>
                </a:extLst>
              </a:tr>
              <a:tr h="388711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Quota dipendenti</a:t>
                      </a:r>
                    </a:p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con laurea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u="none" strike="noStrike" dirty="0">
                          <a:effectLst/>
                          <a:latin typeface="+mj-lt"/>
                        </a:rPr>
                        <a:t>Con laurea </a:t>
                      </a:r>
                    </a:p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u="none" strike="noStrike" dirty="0">
                          <a:effectLst/>
                          <a:latin typeface="+mj-lt"/>
                        </a:rPr>
                        <a:t>STEM*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Quota dipendenti</a:t>
                      </a:r>
                    </a:p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con laurea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u="none" strike="noStrike" dirty="0">
                          <a:effectLst/>
                          <a:latin typeface="+mj-lt"/>
                        </a:rPr>
                        <a:t>Con laurea </a:t>
                      </a:r>
                    </a:p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0" u="none" strike="noStrike" dirty="0">
                          <a:effectLst/>
                          <a:latin typeface="+mj-lt"/>
                        </a:rPr>
                        <a:t>STEM*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957424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Trapani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9,2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1,7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10,9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2,4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3416725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Palermo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11,5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13,8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2,6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7030742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Messina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11,1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12,8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2,9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8290873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Agrigento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10,2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2,2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15,0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3,6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5149844"/>
                  </a:ext>
                </a:extLst>
              </a:tr>
              <a:tr h="208575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Caltanissetta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9,4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2,1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10,8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2,3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3450134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Enna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9,0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1,8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13,1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2,8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5232077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Catania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12,6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2,9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13,1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2,8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632949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Ragusa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11,1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2,0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13,3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2,5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4100681"/>
                  </a:ext>
                </a:extLst>
              </a:tr>
              <a:tr h="208734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Siracusa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12,6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3,6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13,9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3,3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7506088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SICILIA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11,3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2,4</a:t>
                      </a:r>
                    </a:p>
                  </a:txBody>
                  <a:tcPr marL="6350" marR="6350" marT="635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13,1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2,8</a:t>
                      </a:r>
                    </a:p>
                  </a:txBody>
                  <a:tcPr marL="6350" marR="6350" marT="635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756157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it-IT" sz="1100" b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ITALIA</a:t>
                      </a:r>
                      <a:endParaRPr lang="it-IT" sz="11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17,6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14,5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1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7646521"/>
                  </a:ext>
                </a:extLst>
              </a:tr>
            </a:tbl>
          </a:graphicData>
        </a:graphic>
      </p:graphicFrame>
      <p:sp>
        <p:nvSpPr>
          <p:cNvPr id="3" name="CasellaDiTesto 2">
            <a:extLst>
              <a:ext uri="{FF2B5EF4-FFF2-40B4-BE49-F238E27FC236}">
                <a16:creationId xmlns:a16="http://schemas.microsoft.com/office/drawing/2014/main" id="{5B7111B9-1197-2536-D6DA-65959E6D1A8D}"/>
              </a:ext>
            </a:extLst>
          </p:cNvPr>
          <p:cNvSpPr txBox="1"/>
          <p:nvPr/>
        </p:nvSpPr>
        <p:spPr>
          <a:xfrm>
            <a:off x="621306" y="5542397"/>
            <a:ext cx="44636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*STEM: Science, </a:t>
            </a:r>
            <a:r>
              <a:rPr lang="en-US" sz="1200" dirty="0"/>
              <a:t>science, technology, engineering and mathematics</a:t>
            </a:r>
            <a:endParaRPr lang="it-IT" sz="1200" dirty="0"/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448FA320-7F34-9420-C7E5-5E14F0708F7C}"/>
              </a:ext>
            </a:extLst>
          </p:cNvPr>
          <p:cNvSpPr txBox="1">
            <a:spLocks/>
          </p:cNvSpPr>
          <p:nvPr/>
        </p:nvSpPr>
        <p:spPr>
          <a:xfrm>
            <a:off x="3420350" y="445336"/>
            <a:ext cx="8116330" cy="58634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LAUREATI STEM ALL’INTERNO DELLE IMPRESE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74F15C8-90E4-1DF1-3FDE-C1A721E9E8EF}"/>
              </a:ext>
            </a:extLst>
          </p:cNvPr>
          <p:cNvSpPr txBox="1"/>
          <p:nvPr/>
        </p:nvSpPr>
        <p:spPr>
          <a:xfrm>
            <a:off x="700865" y="2004475"/>
            <a:ext cx="58200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latin typeface="+mj-lt"/>
              </a:rPr>
              <a:t>Dipendenti con lauree e con lauree STEM all’interno delle imprese femminili e non, Anno 2021 (incidenze percentuale)</a:t>
            </a: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9728710D-DE73-9EFB-BA5D-F73C4B0CB638}"/>
              </a:ext>
            </a:extLst>
          </p:cNvPr>
          <p:cNvSpPr txBox="1"/>
          <p:nvPr/>
        </p:nvSpPr>
        <p:spPr>
          <a:xfrm>
            <a:off x="6973783" y="2896936"/>
            <a:ext cx="4470952" cy="2308324"/>
          </a:xfrm>
          <a:prstGeom prst="rect">
            <a:avLst/>
          </a:prstGeom>
        </p:spPr>
        <p:txBody>
          <a:bodyPr wrap="square" lIns="0" tIns="0" rIns="0" bIns="0" numCol="1" spcCol="0" rtlCol="0" anchor="t">
            <a:spAutoFit/>
          </a:bodyPr>
          <a:lstStyle/>
          <a:p>
            <a:pPr>
              <a:buClr>
                <a:schemeClr val="lt1"/>
              </a:buClr>
              <a:buSzPts val="2300"/>
            </a:pPr>
            <a:r>
              <a:rPr lang="it-IT" sz="15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Da elaborazioni su dati Istat, il 14,5% dei dipendenti delle imprese femminili (e il 17,6% delle non femminili) è in possesso di una laurea, anche se la </a:t>
            </a:r>
            <a:r>
              <a:rPr lang="it-IT" sz="1500" b="1" dirty="0">
                <a:solidFill>
                  <a:srgbClr val="6F3E91"/>
                </a:solidFill>
                <a:latin typeface="+mj-lt"/>
              </a:rPr>
              <a:t>quota di laureati nelle materie STEM </a:t>
            </a:r>
            <a:r>
              <a:rPr lang="it-IT" sz="15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si attesta al 2,7% (4,7% nelle non femminili).</a:t>
            </a:r>
          </a:p>
          <a:p>
            <a:pPr>
              <a:buClr>
                <a:schemeClr val="lt1"/>
              </a:buClr>
              <a:buSzPts val="2300"/>
            </a:pPr>
            <a:endParaRPr lang="it-IT" sz="1500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buClr>
                <a:schemeClr val="lt1"/>
              </a:buClr>
              <a:buSzPts val="2300"/>
            </a:pPr>
            <a:r>
              <a:rPr lang="it-IT" sz="1500" b="1" dirty="0">
                <a:solidFill>
                  <a:srgbClr val="6F3E9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 Sicilia la quota di dipendenti in possesso di una laurea è pari al 13,1% nelle imprese femminili </a:t>
            </a:r>
            <a:r>
              <a:rPr lang="it-IT" sz="15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(superiore all’11,3% delle non femminili) </a:t>
            </a:r>
            <a:r>
              <a:rPr lang="it-IT" sz="1500" b="1" dirty="0">
                <a:solidFill>
                  <a:srgbClr val="6F3E9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 una quota di laureati STEM pari al 2,8% </a:t>
            </a:r>
            <a:r>
              <a:rPr lang="it-IT" sz="15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(2,4% nelle non femminili). Dati simili a quelli che si registrano per la provincia di Messina.</a:t>
            </a:r>
          </a:p>
        </p:txBody>
      </p:sp>
    </p:spTree>
    <p:extLst>
      <p:ext uri="{BB962C8B-B14F-4D97-AF65-F5344CB8AC3E}">
        <p14:creationId xmlns:p14="http://schemas.microsoft.com/office/powerpoint/2010/main" val="7719711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3BA9CB-69E4-4487-FE3C-08D481CCB3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LE IMPRESE FEMMINILI E LE TRANSIZIONI GEMELLE</a:t>
            </a:r>
          </a:p>
        </p:txBody>
      </p:sp>
    </p:spTree>
    <p:extLst>
      <p:ext uri="{BB962C8B-B14F-4D97-AF65-F5344CB8AC3E}">
        <p14:creationId xmlns:p14="http://schemas.microsoft.com/office/powerpoint/2010/main" val="30724991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391F109F-3901-FBB2-F090-9704BC665570}"/>
              </a:ext>
            </a:extLst>
          </p:cNvPr>
          <p:cNvSpPr txBox="1"/>
          <p:nvPr/>
        </p:nvSpPr>
        <p:spPr>
          <a:xfrm>
            <a:off x="657860" y="2022051"/>
            <a:ext cx="1087628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dirty="0">
                <a:latin typeface="+mj-lt"/>
              </a:rPr>
              <a:t>L’innovazione tecnologica è alla base del processo di crescita economica. Secondo elaborazioni su dati ISTAT la quota di imprese siciliane con 3 e più addetti che ha investito in almeno una delle </a:t>
            </a:r>
            <a:r>
              <a:rPr lang="it-IT" sz="1600" b="1" dirty="0">
                <a:solidFill>
                  <a:srgbClr val="6F3E91"/>
                </a:solidFill>
                <a:latin typeface="+mj-lt"/>
              </a:rPr>
              <a:t>tecnologie 4.0 </a:t>
            </a:r>
            <a:r>
              <a:rPr lang="it-IT" sz="1600" dirty="0">
                <a:latin typeface="+mj-lt"/>
              </a:rPr>
              <a:t>(</a:t>
            </a:r>
            <a:r>
              <a:rPr lang="it-IT" sz="1600" i="1" dirty="0">
                <a:latin typeface="+mj-lt"/>
              </a:rPr>
              <a:t>Internet of </a:t>
            </a:r>
            <a:r>
              <a:rPr lang="it-IT" sz="1600" i="1" dirty="0" err="1">
                <a:latin typeface="+mj-lt"/>
              </a:rPr>
              <a:t>things</a:t>
            </a:r>
            <a:r>
              <a:rPr lang="it-IT" sz="1600" dirty="0">
                <a:latin typeface="+mj-lt"/>
              </a:rPr>
              <a:t>, intelligenza artificiale, stampanti 3D, Big Data, …) è pari al 27,9% vs il 30,7% delle non femminili. Per la provincia di Messina si rilevano valori meno elevati sia rispetto al dato regionale che nazionale.</a:t>
            </a: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ABA899A3-5638-48C3-D92F-6C3E36FAC5C3}"/>
              </a:ext>
            </a:extLst>
          </p:cNvPr>
          <p:cNvSpPr txBox="1">
            <a:spLocks/>
          </p:cNvSpPr>
          <p:nvPr/>
        </p:nvSpPr>
        <p:spPr>
          <a:xfrm>
            <a:off x="3420350" y="445336"/>
            <a:ext cx="8116330" cy="58634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LA TRANSIZIONE DIGITALE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2F3ECD9C-DAD1-3452-C365-E862F8003181}"/>
              </a:ext>
            </a:extLst>
          </p:cNvPr>
          <p:cNvSpPr txBox="1"/>
          <p:nvPr/>
        </p:nvSpPr>
        <p:spPr>
          <a:xfrm>
            <a:off x="8333439" y="4181473"/>
            <a:ext cx="19209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>
                <a:solidFill>
                  <a:srgbClr val="FF0000"/>
                </a:solidFill>
                <a:latin typeface="+mj-lt"/>
              </a:rPr>
              <a:t>ITALIA</a:t>
            </a:r>
          </a:p>
          <a:p>
            <a:pPr algn="ctr"/>
            <a:endParaRPr lang="it-IT" sz="1600" dirty="0">
              <a:latin typeface="+mj-lt"/>
            </a:endParaRPr>
          </a:p>
          <a:p>
            <a:pPr algn="ctr"/>
            <a:r>
              <a:rPr lang="it-IT" sz="2400" b="1" dirty="0">
                <a:solidFill>
                  <a:srgbClr val="FF0000"/>
                </a:solidFill>
                <a:latin typeface="+mj-lt"/>
              </a:rPr>
              <a:t>27,9%</a:t>
            </a:r>
          </a:p>
          <a:p>
            <a:pPr algn="ctr"/>
            <a:r>
              <a:rPr lang="it-IT" sz="1200" dirty="0">
                <a:latin typeface="+mj-lt"/>
              </a:rPr>
              <a:t>(36,1% delle imprese non femminili)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B7F2F1C-B897-B4EB-A9E2-E131C015E7B3}"/>
              </a:ext>
            </a:extLst>
          </p:cNvPr>
          <p:cNvSpPr txBox="1"/>
          <p:nvPr/>
        </p:nvSpPr>
        <p:spPr>
          <a:xfrm>
            <a:off x="731519" y="3990131"/>
            <a:ext cx="1271661" cy="1600438"/>
          </a:xfrm>
          <a:prstGeom prst="rect">
            <a:avLst/>
          </a:prstGeom>
          <a:solidFill>
            <a:srgbClr val="6F3E91"/>
          </a:solidFill>
        </p:spPr>
        <p:txBody>
          <a:bodyPr wrap="square" rtlCol="0">
            <a:spAutoFit/>
          </a:bodyPr>
          <a:lstStyle/>
          <a:p>
            <a:pPr algn="ctr"/>
            <a:endParaRPr lang="it-IT" sz="1400" b="1" dirty="0">
              <a:solidFill>
                <a:srgbClr val="FFFFFF"/>
              </a:solidFill>
              <a:latin typeface="+mj-lt"/>
            </a:endParaRPr>
          </a:p>
          <a:p>
            <a:pPr algn="ctr"/>
            <a:endParaRPr lang="it-IT" sz="1400" b="1" dirty="0">
              <a:solidFill>
                <a:srgbClr val="FFFFFF"/>
              </a:solidFill>
              <a:latin typeface="+mj-lt"/>
            </a:endParaRPr>
          </a:p>
          <a:p>
            <a:pPr algn="ctr"/>
            <a:r>
              <a:rPr lang="it-IT" sz="1400" b="1" dirty="0">
                <a:solidFill>
                  <a:srgbClr val="FFFFFF"/>
                </a:solidFill>
                <a:latin typeface="+mj-lt"/>
              </a:rPr>
              <a:t>Imprese </a:t>
            </a:r>
          </a:p>
          <a:p>
            <a:pPr algn="ctr"/>
            <a:r>
              <a:rPr lang="it-IT" sz="1400" b="1" dirty="0">
                <a:solidFill>
                  <a:srgbClr val="FFFFFF"/>
                </a:solidFill>
                <a:latin typeface="+mj-lt"/>
              </a:rPr>
              <a:t>femminili </a:t>
            </a:r>
          </a:p>
          <a:p>
            <a:pPr algn="ctr"/>
            <a:r>
              <a:rPr lang="it-IT" sz="1400" b="1" dirty="0">
                <a:solidFill>
                  <a:srgbClr val="FFFFFF"/>
                </a:solidFill>
                <a:latin typeface="+mj-lt"/>
              </a:rPr>
              <a:t>digitali</a:t>
            </a:r>
          </a:p>
          <a:p>
            <a:pPr algn="ctr"/>
            <a:endParaRPr lang="it-IT" sz="1400" b="1" dirty="0">
              <a:solidFill>
                <a:srgbClr val="FFFFFF"/>
              </a:solidFill>
              <a:latin typeface="+mj-lt"/>
            </a:endParaRPr>
          </a:p>
          <a:p>
            <a:pPr algn="ctr"/>
            <a:endParaRPr lang="it-IT" sz="1400" b="1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AD0D3BDE-1DB5-52FE-0011-42C12C99B36F}"/>
              </a:ext>
            </a:extLst>
          </p:cNvPr>
          <p:cNvSpPr/>
          <p:nvPr/>
        </p:nvSpPr>
        <p:spPr>
          <a:xfrm>
            <a:off x="731519" y="3990131"/>
            <a:ext cx="10589623" cy="1600438"/>
          </a:xfrm>
          <a:prstGeom prst="rect">
            <a:avLst/>
          </a:prstGeom>
          <a:noFill/>
          <a:ln>
            <a:solidFill>
              <a:srgbClr val="6F3E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93C7C73-F089-B13B-E378-735D3486D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DA085-2281-C341-931F-E1C8BC9AF0CE}" type="slidenum">
              <a:rPr lang="it-IT" smtClean="0"/>
              <a:t>28</a:t>
            </a:fld>
            <a:endParaRPr lang="it-IT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A0AB09D-803B-989D-38E4-591957E5AE9B}"/>
              </a:ext>
            </a:extLst>
          </p:cNvPr>
          <p:cNvSpPr txBox="1"/>
          <p:nvPr/>
        </p:nvSpPr>
        <p:spPr>
          <a:xfrm>
            <a:off x="2739472" y="4181473"/>
            <a:ext cx="19510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>
                <a:solidFill>
                  <a:srgbClr val="FF0000"/>
                </a:solidFill>
                <a:latin typeface="+mj-lt"/>
              </a:rPr>
              <a:t>MESSINA</a:t>
            </a:r>
          </a:p>
          <a:p>
            <a:pPr algn="ctr"/>
            <a:endParaRPr lang="it-IT" sz="1600" dirty="0">
              <a:latin typeface="+mj-lt"/>
            </a:endParaRPr>
          </a:p>
          <a:p>
            <a:pPr algn="ctr"/>
            <a:r>
              <a:rPr lang="it-IT" sz="2400" b="1" dirty="0">
                <a:solidFill>
                  <a:srgbClr val="FF0000"/>
                </a:solidFill>
                <a:latin typeface="+mj-lt"/>
              </a:rPr>
              <a:t>23,0%</a:t>
            </a:r>
          </a:p>
          <a:p>
            <a:pPr algn="ctr"/>
            <a:r>
              <a:rPr lang="it-IT" sz="1200" dirty="0">
                <a:latin typeface="+mj-lt"/>
              </a:rPr>
              <a:t>(29,9% delle imprese non femminili)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FD346A7-8568-7CF9-3B72-879D3EFBAA99}"/>
              </a:ext>
            </a:extLst>
          </p:cNvPr>
          <p:cNvSpPr txBox="1"/>
          <p:nvPr/>
        </p:nvSpPr>
        <p:spPr>
          <a:xfrm>
            <a:off x="5536455" y="4181473"/>
            <a:ext cx="19510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>
                <a:solidFill>
                  <a:srgbClr val="FF0000"/>
                </a:solidFill>
                <a:latin typeface="+mj-lt"/>
              </a:rPr>
              <a:t>SICILIA</a:t>
            </a:r>
          </a:p>
          <a:p>
            <a:pPr algn="ctr"/>
            <a:endParaRPr lang="it-IT" sz="1600" dirty="0">
              <a:latin typeface="+mj-lt"/>
            </a:endParaRPr>
          </a:p>
          <a:p>
            <a:pPr algn="ctr"/>
            <a:r>
              <a:rPr lang="it-IT" sz="2400" b="1" dirty="0">
                <a:solidFill>
                  <a:srgbClr val="FF0000"/>
                </a:solidFill>
                <a:latin typeface="+mj-lt"/>
              </a:rPr>
              <a:t>27,9%</a:t>
            </a:r>
          </a:p>
          <a:p>
            <a:pPr algn="ctr"/>
            <a:r>
              <a:rPr lang="it-IT" sz="1200" dirty="0">
                <a:latin typeface="+mj-lt"/>
              </a:rPr>
              <a:t>(30,7% delle imprese non femminili)</a:t>
            </a:r>
          </a:p>
        </p:txBody>
      </p:sp>
    </p:spTree>
    <p:extLst>
      <p:ext uri="{BB962C8B-B14F-4D97-AF65-F5344CB8AC3E}">
        <p14:creationId xmlns:p14="http://schemas.microsoft.com/office/powerpoint/2010/main" val="33114004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391F109F-3901-FBB2-F090-9704BC665570}"/>
              </a:ext>
            </a:extLst>
          </p:cNvPr>
          <p:cNvSpPr txBox="1"/>
          <p:nvPr/>
        </p:nvSpPr>
        <p:spPr>
          <a:xfrm>
            <a:off x="657860" y="2022051"/>
            <a:ext cx="1087628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dirty="0">
                <a:latin typeface="+mj-lt"/>
              </a:rPr>
              <a:t>Le imprese siciliane hanno avviato numerose azioni nel campo della sostenibilità ambientale. Dalle elaborazioni realizzate su dati ISTAT emerge che il 35,5% delle imprese femminili ha investito in tale ambito (vs il 35,3% delle non femminili). Un gap simile a quello che si rileva a livello nazionale: la quota di </a:t>
            </a:r>
            <a:r>
              <a:rPr lang="it-IT" sz="1600" b="1" dirty="0">
                <a:solidFill>
                  <a:srgbClr val="6F3E91"/>
                </a:solidFill>
                <a:latin typeface="+mj-lt"/>
              </a:rPr>
              <a:t>eco-investitrici </a:t>
            </a:r>
            <a:r>
              <a:rPr lang="it-IT" sz="1600" dirty="0">
                <a:latin typeface="+mj-lt"/>
              </a:rPr>
              <a:t>in Italia è pari al 31,9% tra le femminili e al 34,7% tra le altre imprese. Anche nel caso della provincia di Messina gli investimenti green hanno interessato circa un terzo delle </a:t>
            </a:r>
            <a:r>
              <a:rPr lang="it-IT" sz="1600">
                <a:latin typeface="+mj-lt"/>
              </a:rPr>
              <a:t>imprese femminili.</a:t>
            </a:r>
            <a:endParaRPr lang="it-IT" sz="1600" dirty="0">
              <a:latin typeface="+mj-lt"/>
            </a:endParaRP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ABA899A3-5638-48C3-D92F-6C3E36FAC5C3}"/>
              </a:ext>
            </a:extLst>
          </p:cNvPr>
          <p:cNvSpPr txBox="1">
            <a:spLocks/>
          </p:cNvSpPr>
          <p:nvPr/>
        </p:nvSpPr>
        <p:spPr>
          <a:xfrm>
            <a:off x="3420350" y="445336"/>
            <a:ext cx="8116330" cy="58634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LA TRANSIZIONE </a:t>
            </a:r>
            <a:r>
              <a:rPr lang="it-IT" i="1" dirty="0"/>
              <a:t>GREEN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9033309-0D50-65B7-84AC-5B8F7E960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DA085-2281-C341-931F-E1C8BC9AF0CE}" type="slidenum">
              <a:rPr lang="it-IT" smtClean="0"/>
              <a:t>29</a:t>
            </a:fld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341B8D2-A4C7-EE13-E88F-0F2C3327F3BC}"/>
              </a:ext>
            </a:extLst>
          </p:cNvPr>
          <p:cNvSpPr txBox="1"/>
          <p:nvPr/>
        </p:nvSpPr>
        <p:spPr>
          <a:xfrm>
            <a:off x="8140399" y="4161153"/>
            <a:ext cx="19209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>
                <a:solidFill>
                  <a:srgbClr val="FF0000"/>
                </a:solidFill>
                <a:latin typeface="+mj-lt"/>
              </a:rPr>
              <a:t>ITALIA</a:t>
            </a:r>
          </a:p>
          <a:p>
            <a:pPr algn="ctr"/>
            <a:endParaRPr lang="it-IT" sz="1600" dirty="0">
              <a:latin typeface="+mj-lt"/>
            </a:endParaRPr>
          </a:p>
          <a:p>
            <a:pPr algn="ctr"/>
            <a:r>
              <a:rPr lang="it-IT" sz="2400" b="1" dirty="0">
                <a:solidFill>
                  <a:srgbClr val="FF0000"/>
                </a:solidFill>
                <a:latin typeface="+mj-lt"/>
              </a:rPr>
              <a:t>31,9%</a:t>
            </a:r>
          </a:p>
          <a:p>
            <a:pPr algn="ctr"/>
            <a:r>
              <a:rPr lang="it-IT" sz="1200" dirty="0">
                <a:latin typeface="+mj-lt"/>
              </a:rPr>
              <a:t>(34,7% delle imprese non femminili)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0919E18-5165-8E30-78EC-CAB2D1FFF707}"/>
              </a:ext>
            </a:extLst>
          </p:cNvPr>
          <p:cNvSpPr txBox="1"/>
          <p:nvPr/>
        </p:nvSpPr>
        <p:spPr>
          <a:xfrm>
            <a:off x="731519" y="3990131"/>
            <a:ext cx="1271661" cy="1600438"/>
          </a:xfrm>
          <a:prstGeom prst="rect">
            <a:avLst/>
          </a:prstGeom>
          <a:solidFill>
            <a:srgbClr val="6F3E91"/>
          </a:solidFill>
        </p:spPr>
        <p:txBody>
          <a:bodyPr wrap="square" rtlCol="0">
            <a:spAutoFit/>
          </a:bodyPr>
          <a:lstStyle/>
          <a:p>
            <a:pPr algn="ctr"/>
            <a:endParaRPr lang="it-IT" sz="1400" b="1" dirty="0">
              <a:solidFill>
                <a:srgbClr val="FFFFFF"/>
              </a:solidFill>
              <a:latin typeface="+mj-lt"/>
            </a:endParaRPr>
          </a:p>
          <a:p>
            <a:pPr algn="ctr"/>
            <a:endParaRPr lang="it-IT" sz="1400" b="1" dirty="0">
              <a:solidFill>
                <a:srgbClr val="FFFFFF"/>
              </a:solidFill>
              <a:latin typeface="+mj-lt"/>
            </a:endParaRPr>
          </a:p>
          <a:p>
            <a:pPr algn="ctr"/>
            <a:r>
              <a:rPr lang="it-IT" sz="1400" b="1" dirty="0">
                <a:solidFill>
                  <a:srgbClr val="FFFFFF"/>
                </a:solidFill>
                <a:latin typeface="+mj-lt"/>
              </a:rPr>
              <a:t>Imprese </a:t>
            </a:r>
          </a:p>
          <a:p>
            <a:pPr algn="ctr"/>
            <a:r>
              <a:rPr lang="it-IT" sz="1400" b="1" dirty="0">
                <a:solidFill>
                  <a:srgbClr val="FFFFFF"/>
                </a:solidFill>
                <a:latin typeface="+mj-lt"/>
              </a:rPr>
              <a:t>femminili </a:t>
            </a:r>
          </a:p>
          <a:p>
            <a:pPr algn="ctr"/>
            <a:r>
              <a:rPr lang="it-IT" sz="1400" b="1" dirty="0">
                <a:solidFill>
                  <a:srgbClr val="FFFFFF"/>
                </a:solidFill>
                <a:latin typeface="+mj-lt"/>
              </a:rPr>
              <a:t>green</a:t>
            </a:r>
          </a:p>
          <a:p>
            <a:pPr algn="ctr"/>
            <a:endParaRPr lang="it-IT" sz="1400" b="1" dirty="0">
              <a:solidFill>
                <a:srgbClr val="FFFFFF"/>
              </a:solidFill>
              <a:latin typeface="+mj-lt"/>
            </a:endParaRPr>
          </a:p>
          <a:p>
            <a:pPr algn="ctr"/>
            <a:endParaRPr lang="it-IT" sz="1400" b="1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6D56E586-CA6E-1549-3850-5378CBCFF60A}"/>
              </a:ext>
            </a:extLst>
          </p:cNvPr>
          <p:cNvSpPr/>
          <p:nvPr/>
        </p:nvSpPr>
        <p:spPr>
          <a:xfrm>
            <a:off x="731519" y="3990131"/>
            <a:ext cx="10589623" cy="1600438"/>
          </a:xfrm>
          <a:prstGeom prst="rect">
            <a:avLst/>
          </a:prstGeom>
          <a:noFill/>
          <a:ln>
            <a:solidFill>
              <a:srgbClr val="6F3E9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69F30B63-9F7D-38FC-EECC-9D416CA52D79}"/>
              </a:ext>
            </a:extLst>
          </p:cNvPr>
          <p:cNvSpPr txBox="1"/>
          <p:nvPr/>
        </p:nvSpPr>
        <p:spPr>
          <a:xfrm>
            <a:off x="2546432" y="4161153"/>
            <a:ext cx="19510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>
                <a:solidFill>
                  <a:srgbClr val="FF0000"/>
                </a:solidFill>
                <a:latin typeface="+mj-lt"/>
              </a:rPr>
              <a:t>MESSINA</a:t>
            </a:r>
          </a:p>
          <a:p>
            <a:pPr algn="ctr"/>
            <a:endParaRPr lang="it-IT" sz="1600" dirty="0">
              <a:latin typeface="+mj-lt"/>
            </a:endParaRPr>
          </a:p>
          <a:p>
            <a:pPr algn="ctr"/>
            <a:r>
              <a:rPr lang="it-IT" sz="2400" b="1" dirty="0">
                <a:solidFill>
                  <a:srgbClr val="FF0000"/>
                </a:solidFill>
                <a:latin typeface="+mj-lt"/>
              </a:rPr>
              <a:t>30,0%</a:t>
            </a:r>
          </a:p>
          <a:p>
            <a:pPr algn="ctr"/>
            <a:r>
              <a:rPr lang="it-IT" sz="1200" dirty="0">
                <a:latin typeface="+mj-lt"/>
              </a:rPr>
              <a:t>(34,3% delle imprese non femminili)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64BAFC23-8A6D-6473-38A6-60190A7ADB33}"/>
              </a:ext>
            </a:extLst>
          </p:cNvPr>
          <p:cNvSpPr txBox="1"/>
          <p:nvPr/>
        </p:nvSpPr>
        <p:spPr>
          <a:xfrm>
            <a:off x="5343415" y="4161153"/>
            <a:ext cx="19510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>
                <a:solidFill>
                  <a:srgbClr val="FF0000"/>
                </a:solidFill>
                <a:latin typeface="+mj-lt"/>
              </a:rPr>
              <a:t>SICILIA</a:t>
            </a:r>
          </a:p>
          <a:p>
            <a:pPr algn="ctr"/>
            <a:endParaRPr lang="it-IT" sz="1600" dirty="0">
              <a:latin typeface="+mj-lt"/>
            </a:endParaRPr>
          </a:p>
          <a:p>
            <a:pPr algn="ctr"/>
            <a:r>
              <a:rPr lang="it-IT" sz="2400" b="1" dirty="0">
                <a:solidFill>
                  <a:srgbClr val="FF0000"/>
                </a:solidFill>
                <a:latin typeface="+mj-lt"/>
              </a:rPr>
              <a:t>35,5%</a:t>
            </a:r>
          </a:p>
          <a:p>
            <a:pPr algn="ctr"/>
            <a:r>
              <a:rPr lang="it-IT" sz="1200" dirty="0">
                <a:latin typeface="+mj-lt"/>
              </a:rPr>
              <a:t>(35,3% delle imprese non femminili)</a:t>
            </a:r>
          </a:p>
        </p:txBody>
      </p:sp>
    </p:spTree>
    <p:extLst>
      <p:ext uri="{BB962C8B-B14F-4D97-AF65-F5344CB8AC3E}">
        <p14:creationId xmlns:p14="http://schemas.microsoft.com/office/powerpoint/2010/main" val="2953531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3BA9CB-69E4-4487-FE3C-08D481CCB3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L’IMPRENDITORIA FEMMINILE IN ITALIA</a:t>
            </a:r>
          </a:p>
        </p:txBody>
      </p:sp>
    </p:spTree>
    <p:extLst>
      <p:ext uri="{BB962C8B-B14F-4D97-AF65-F5344CB8AC3E}">
        <p14:creationId xmlns:p14="http://schemas.microsoft.com/office/powerpoint/2010/main" val="2465956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3BA9CB-69E4-4487-FE3C-08D481CCB3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4245" y="2834042"/>
            <a:ext cx="9144000" cy="1715816"/>
          </a:xfrm>
        </p:spPr>
        <p:txBody>
          <a:bodyPr>
            <a:normAutofit/>
          </a:bodyPr>
          <a:lstStyle/>
          <a:p>
            <a:r>
              <a:rPr lang="it-IT" dirty="0"/>
              <a:t>LE IMPRESE FEMMINILI NELLA CULTURA E NELL’ECONOMIA DEL MARE</a:t>
            </a:r>
          </a:p>
        </p:txBody>
      </p:sp>
    </p:spTree>
    <p:extLst>
      <p:ext uri="{BB962C8B-B14F-4D97-AF65-F5344CB8AC3E}">
        <p14:creationId xmlns:p14="http://schemas.microsoft.com/office/powerpoint/2010/main" val="30542359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A2D9BF-DF15-0C17-48D0-6B3E0ECF2E83}"/>
              </a:ext>
            </a:extLst>
          </p:cNvPr>
          <p:cNvSpPr txBox="1">
            <a:spLocks/>
          </p:cNvSpPr>
          <p:nvPr/>
        </p:nvSpPr>
        <p:spPr>
          <a:xfrm>
            <a:off x="3420350" y="445336"/>
            <a:ext cx="8116330" cy="58634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LE DONNE NELLA CULTURA</a:t>
            </a:r>
            <a:endParaRPr lang="it-IT" i="1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1715EC5-5BCC-2832-AB77-8A4FFF2D090E}"/>
              </a:ext>
            </a:extLst>
          </p:cNvPr>
          <p:cNvSpPr txBox="1"/>
          <p:nvPr/>
        </p:nvSpPr>
        <p:spPr>
          <a:xfrm>
            <a:off x="500741" y="2267262"/>
            <a:ext cx="4133706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2550" lvl="0" algn="just">
              <a:buClr>
                <a:schemeClr val="lt1"/>
              </a:buClr>
              <a:buSzPts val="2300"/>
            </a:pPr>
            <a:r>
              <a:rPr lang="it-IT" sz="1400" dirty="0">
                <a:latin typeface="+mj-lt"/>
              </a:rPr>
              <a:t>Al 31 dicembre 2022 </a:t>
            </a:r>
            <a:r>
              <a:rPr lang="it-IT" sz="1400" b="1" dirty="0">
                <a:solidFill>
                  <a:srgbClr val="6F3E91"/>
                </a:solidFill>
                <a:latin typeface="+mj-lt"/>
              </a:rPr>
              <a:t>si contano in provincia di Messina 428 imprese culturali guidate da donne, il 26,2% del totale delle imprese del Sistema Culturale e Creativo locale.</a:t>
            </a:r>
          </a:p>
          <a:p>
            <a:pPr marL="82550" lvl="0" algn="just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</a:pPr>
            <a:endParaRPr lang="it-IT" sz="1400" dirty="0">
              <a:latin typeface="+mj-lt"/>
            </a:endParaRPr>
          </a:p>
          <a:p>
            <a:pPr marL="82550" lvl="0" algn="just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</a:pPr>
            <a:r>
              <a:rPr lang="it-IT" sz="1400" dirty="0">
                <a:latin typeface="+mj-lt"/>
              </a:rPr>
              <a:t>Un tasso di femminilizzazione più elevato sia rispetto al dato regionale (25,8%) che a quello medio nazionale (24,5%). Risulta inoltre superiore al peso che le imprese «rosa» hanno sull’intero tessuto produttivo della provincia (23,2%).</a:t>
            </a:r>
          </a:p>
          <a:p>
            <a:pPr marL="82550" lvl="0" algn="just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</a:pPr>
            <a:endParaRPr lang="it-IT" sz="1400" dirty="0">
              <a:latin typeface="+mj-lt"/>
              <a:sym typeface="Didact Gothic"/>
            </a:endParaRPr>
          </a:p>
          <a:p>
            <a:pPr marL="82550" algn="just">
              <a:buClr>
                <a:schemeClr val="lt1"/>
              </a:buClr>
              <a:buSzPts val="2300"/>
            </a:pPr>
            <a:r>
              <a:rPr lang="it-IT" sz="1400" dirty="0">
                <a:latin typeface="+mj-lt"/>
              </a:rPr>
              <a:t>Positiva la performance nell’ultimo anno: tra il 2021 ed il 2022 le imprese femminili della filiera culturale sono aumentate dello 0,7%, incremento che si attesta allo 0,4% con riferimento alle imprese femminili nel totale economia.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80C1EC4-B4BC-45D1-D324-72E10D0C69A5}"/>
              </a:ext>
            </a:extLst>
          </p:cNvPr>
          <p:cNvSpPr txBox="1"/>
          <p:nvPr/>
        </p:nvSpPr>
        <p:spPr>
          <a:xfrm>
            <a:off x="4848457" y="1974101"/>
            <a:ext cx="67544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b="1" dirty="0">
                <a:latin typeface="+mj-lt"/>
              </a:rPr>
              <a:t>Imprese femminili culturali, Anno 2022 (valori assoluti, incidenze e variazioni percentuali)</a:t>
            </a:r>
          </a:p>
        </p:txBody>
      </p:sp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451D888F-A1C3-18E3-6387-778E54A9B943}"/>
              </a:ext>
            </a:extLst>
          </p:cNvPr>
          <p:cNvGraphicFramePr>
            <a:graphicFrameLocks noGrp="1"/>
          </p:cNvGraphicFramePr>
          <p:nvPr/>
        </p:nvGraphicFramePr>
        <p:xfrm>
          <a:off x="4953180" y="2443628"/>
          <a:ext cx="6754481" cy="3146990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063935">
                  <a:extLst>
                    <a:ext uri="{9D8B030D-6E8A-4147-A177-3AD203B41FA5}">
                      <a16:colId xmlns:a16="http://schemas.microsoft.com/office/drawing/2014/main" val="1225002559"/>
                    </a:ext>
                  </a:extLst>
                </a:gridCol>
                <a:gridCol w="1232629">
                  <a:extLst>
                    <a:ext uri="{9D8B030D-6E8A-4147-A177-3AD203B41FA5}">
                      <a16:colId xmlns:a16="http://schemas.microsoft.com/office/drawing/2014/main" val="3758348843"/>
                    </a:ext>
                  </a:extLst>
                </a:gridCol>
                <a:gridCol w="1248023">
                  <a:extLst>
                    <a:ext uri="{9D8B030D-6E8A-4147-A177-3AD203B41FA5}">
                      <a16:colId xmlns:a16="http://schemas.microsoft.com/office/drawing/2014/main" val="4221048800"/>
                    </a:ext>
                  </a:extLst>
                </a:gridCol>
                <a:gridCol w="857279">
                  <a:extLst>
                    <a:ext uri="{9D8B030D-6E8A-4147-A177-3AD203B41FA5}">
                      <a16:colId xmlns:a16="http://schemas.microsoft.com/office/drawing/2014/main" val="1080081106"/>
                    </a:ext>
                  </a:extLst>
                </a:gridCol>
                <a:gridCol w="1238136">
                  <a:extLst>
                    <a:ext uri="{9D8B030D-6E8A-4147-A177-3AD203B41FA5}">
                      <a16:colId xmlns:a16="http://schemas.microsoft.com/office/drawing/2014/main" val="3264003627"/>
                    </a:ext>
                  </a:extLst>
                </a:gridCol>
                <a:gridCol w="1114479">
                  <a:extLst>
                    <a:ext uri="{9D8B030D-6E8A-4147-A177-3AD203B41FA5}">
                      <a16:colId xmlns:a16="http://schemas.microsoft.com/office/drawing/2014/main" val="380860108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Imprese femminili </a:t>
                      </a:r>
                    </a:p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sistema culturale e creativo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1" u="none" strike="noStrike" dirty="0">
                          <a:effectLst/>
                          <a:latin typeface="+mj-lt"/>
                        </a:rPr>
                        <a:t>% sul totale </a:t>
                      </a:r>
                    </a:p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1" u="none" strike="noStrike" dirty="0">
                          <a:effectLst/>
                          <a:latin typeface="+mj-lt"/>
                        </a:rPr>
                        <a:t>sistema culturale </a:t>
                      </a:r>
                    </a:p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1" u="none" strike="noStrike" dirty="0">
                          <a:effectLst/>
                          <a:latin typeface="+mj-lt"/>
                        </a:rPr>
                        <a:t>e creativo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% sul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totale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economia</a:t>
                      </a:r>
                      <a:endParaRPr lang="it-IT" sz="1200" b="1" u="none" strike="noStrike" dirty="0"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Var. % </a:t>
                      </a:r>
                    </a:p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2022/2021 sistema culturale e creativo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Var. % </a:t>
                      </a:r>
                    </a:p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2022/2021 </a:t>
                      </a:r>
                    </a:p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totale economia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7949124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Trapani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220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24,1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26,0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953223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Palermo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862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26,4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24,0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553019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Messina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428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26,2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23,2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973549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Agrigento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152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23,2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25,3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5,6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954441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Caltanissetta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25,5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23,5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-3,5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60674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Enna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30,1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27,5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-2,3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06594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Catania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779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25,2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23,7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146705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Ragusa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27,5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23,5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746453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Siracusa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247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25,7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25,7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762428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SICILIA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3.135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25,8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24,3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1,1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833021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MEZZOGIORNO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13.785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24,6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23,7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58697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</a:pPr>
                      <a:r>
                        <a:rPr lang="it-IT" sz="1200" b="1" u="none" strike="noStrike" dirty="0">
                          <a:effectLst/>
                          <a:latin typeface="+mj-lt"/>
                        </a:rPr>
                        <a:t>ITALIA</a:t>
                      </a: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51.173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24,5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-0,4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8348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24330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A2D9BF-DF15-0C17-48D0-6B3E0ECF2E83}"/>
              </a:ext>
            </a:extLst>
          </p:cNvPr>
          <p:cNvSpPr txBox="1">
            <a:spLocks/>
          </p:cNvSpPr>
          <p:nvPr/>
        </p:nvSpPr>
        <p:spPr>
          <a:xfrm>
            <a:off x="3420350" y="445336"/>
            <a:ext cx="8116330" cy="58634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LE IMPRESE «BLU» FEMMINILI</a:t>
            </a:r>
            <a:endParaRPr lang="it-IT" i="1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1715EC5-5BCC-2832-AB77-8A4FFF2D090E}"/>
              </a:ext>
            </a:extLst>
          </p:cNvPr>
          <p:cNvSpPr txBox="1"/>
          <p:nvPr/>
        </p:nvSpPr>
        <p:spPr>
          <a:xfrm>
            <a:off x="492540" y="2304677"/>
            <a:ext cx="4080631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2550" lvl="0" algn="just">
              <a:buClr>
                <a:schemeClr val="lt1"/>
              </a:buClr>
              <a:buSzPts val="2300"/>
            </a:pPr>
            <a:r>
              <a:rPr lang="it-IT" sz="1400" dirty="0">
                <a:latin typeface="+mj-lt"/>
              </a:rPr>
              <a:t>A fine 2022 </a:t>
            </a:r>
            <a:r>
              <a:rPr lang="it-IT" sz="1400" b="1" dirty="0">
                <a:solidFill>
                  <a:srgbClr val="6F3E91"/>
                </a:solidFill>
                <a:latin typeface="+mj-lt"/>
              </a:rPr>
              <a:t>le imprese femminili blu in provincia di Messina sono 1.219, pari al 23,7% del totale delle imprese dell’economia del mare.</a:t>
            </a:r>
          </a:p>
          <a:p>
            <a:pPr marL="82550" lvl="0" algn="just">
              <a:buClr>
                <a:schemeClr val="lt1"/>
              </a:buClr>
              <a:buSzPts val="2300"/>
            </a:pPr>
            <a:endParaRPr lang="it-IT" sz="1400" dirty="0">
              <a:latin typeface="+mj-lt"/>
            </a:endParaRPr>
          </a:p>
          <a:p>
            <a:pPr marL="82550" lvl="0" algn="just">
              <a:buClr>
                <a:schemeClr val="lt1"/>
              </a:buClr>
              <a:buSzPts val="2300"/>
            </a:pPr>
            <a:r>
              <a:rPr lang="it-IT" sz="1400" dirty="0">
                <a:latin typeface="+mj-lt"/>
              </a:rPr>
              <a:t>Un tasso di femminilizzazione in linea con il dato regionale (23,8%) e superiore alla media nazionale (22,1%). Risulta inoltre più elevato del peso che le imprese femminili hanno sull’intero sistema imprenditoriale della provincia (23,2%).</a:t>
            </a:r>
          </a:p>
          <a:p>
            <a:pPr marL="82550" lvl="0" algn="just">
              <a:buClr>
                <a:schemeClr val="lt1"/>
              </a:buClr>
              <a:buSzPts val="2300"/>
            </a:pPr>
            <a:endParaRPr lang="it-IT" sz="1400" dirty="0">
              <a:latin typeface="+mj-lt"/>
            </a:endParaRPr>
          </a:p>
          <a:p>
            <a:pPr marL="82550" lvl="0" algn="just">
              <a:buClr>
                <a:schemeClr val="lt1"/>
              </a:buClr>
              <a:buSzPts val="2300"/>
            </a:pPr>
            <a:r>
              <a:rPr lang="it-IT" sz="1400" dirty="0">
                <a:latin typeface="+mj-lt"/>
              </a:rPr>
              <a:t>Positiva la performance nell’ultimo anno: tra il 2021 ed il 2022 le imprese blu guidate da donne sono aumentate del 3,2%, a fronte di un incremento dello  0,4% registrato dalle imprese femminili nel totale economia.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E62CAC3-9402-C672-5A0A-2C152E6D737E}"/>
              </a:ext>
            </a:extLst>
          </p:cNvPr>
          <p:cNvSpPr txBox="1"/>
          <p:nvPr/>
        </p:nvSpPr>
        <p:spPr>
          <a:xfrm>
            <a:off x="5402127" y="2466948"/>
            <a:ext cx="61345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latin typeface="+mj-lt"/>
              </a:rPr>
              <a:t>Imprese femminili «blu», Anno 2022 (valori assoluti, incidenze e variazioni percentuali)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FE34C5EE-F5C0-198E-C0F7-4FDE7C5AC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ADA085-2281-C341-931F-E1C8BC9AF0CE}" type="slidenum">
              <a:rPr lang="it-IT" smtClean="0"/>
              <a:t>32</a:t>
            </a:fld>
            <a:endParaRPr lang="it-IT"/>
          </a:p>
        </p:txBody>
      </p:sp>
      <p:graphicFrame>
        <p:nvGraphicFramePr>
          <p:cNvPr id="9" name="Tabella 8">
            <a:extLst>
              <a:ext uri="{FF2B5EF4-FFF2-40B4-BE49-F238E27FC236}">
                <a16:creationId xmlns:a16="http://schemas.microsoft.com/office/drawing/2014/main" id="{F5B7A485-5AEA-C4DA-CC44-A8EA2D162E94}"/>
              </a:ext>
            </a:extLst>
          </p:cNvPr>
          <p:cNvGraphicFramePr>
            <a:graphicFrameLocks noGrp="1"/>
          </p:cNvGraphicFramePr>
          <p:nvPr/>
        </p:nvGraphicFramePr>
        <p:xfrm>
          <a:off x="4944979" y="2284395"/>
          <a:ext cx="6754481" cy="3329870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1001744">
                  <a:extLst>
                    <a:ext uri="{9D8B030D-6E8A-4147-A177-3AD203B41FA5}">
                      <a16:colId xmlns:a16="http://schemas.microsoft.com/office/drawing/2014/main" val="1225002559"/>
                    </a:ext>
                  </a:extLst>
                </a:gridCol>
                <a:gridCol w="1294820">
                  <a:extLst>
                    <a:ext uri="{9D8B030D-6E8A-4147-A177-3AD203B41FA5}">
                      <a16:colId xmlns:a16="http://schemas.microsoft.com/office/drawing/2014/main" val="3758348843"/>
                    </a:ext>
                  </a:extLst>
                </a:gridCol>
                <a:gridCol w="1248023">
                  <a:extLst>
                    <a:ext uri="{9D8B030D-6E8A-4147-A177-3AD203B41FA5}">
                      <a16:colId xmlns:a16="http://schemas.microsoft.com/office/drawing/2014/main" val="4221048800"/>
                    </a:ext>
                  </a:extLst>
                </a:gridCol>
                <a:gridCol w="857279">
                  <a:extLst>
                    <a:ext uri="{9D8B030D-6E8A-4147-A177-3AD203B41FA5}">
                      <a16:colId xmlns:a16="http://schemas.microsoft.com/office/drawing/2014/main" val="1080081106"/>
                    </a:ext>
                  </a:extLst>
                </a:gridCol>
                <a:gridCol w="1238136">
                  <a:extLst>
                    <a:ext uri="{9D8B030D-6E8A-4147-A177-3AD203B41FA5}">
                      <a16:colId xmlns:a16="http://schemas.microsoft.com/office/drawing/2014/main" val="3264003627"/>
                    </a:ext>
                  </a:extLst>
                </a:gridCol>
                <a:gridCol w="1114479">
                  <a:extLst>
                    <a:ext uri="{9D8B030D-6E8A-4147-A177-3AD203B41FA5}">
                      <a16:colId xmlns:a16="http://schemas.microsoft.com/office/drawing/2014/main" val="380860108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it-IT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Imprese femminili «blu»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1" u="none" strike="noStrike" dirty="0">
                          <a:effectLst/>
                          <a:latin typeface="+mj-lt"/>
                        </a:rPr>
                        <a:t>% sul totale economia del mare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% sul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totale economia</a:t>
                      </a:r>
                      <a:endParaRPr lang="it-IT" sz="1200" b="1" u="none" strike="noStrike" dirty="0">
                        <a:effectLst/>
                        <a:latin typeface="+mj-lt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Var. % </a:t>
                      </a:r>
                    </a:p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2022/2021 economia </a:t>
                      </a:r>
                    </a:p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del mare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Var. % </a:t>
                      </a:r>
                    </a:p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2022/2021 </a:t>
                      </a:r>
                    </a:p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it-IT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totale economia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7949124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Trapani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1.033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25,2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26,0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5,8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953223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Palermo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1.549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23,8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24,0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6,1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553019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Messina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1.219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23,7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23,2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973549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Agrigento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536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23,9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25,3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7,1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60674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Caltanissetta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102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21,2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23,5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-3,5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06594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Enna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12,2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27,5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-1,9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146705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Catania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1.184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23,2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23,7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5,0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746453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Ragusa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505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23,4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23,5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419632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Siracusa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689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24,4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25,7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3,0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0,4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762428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SICILIA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6.824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23,8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24,3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4,5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833021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MEZZOGIORNO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25.879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23,4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23,7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3,5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58697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ITALIA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50.492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22,1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22,2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00000"/>
                        </a:lnSpc>
                      </a:pPr>
                      <a:r>
                        <a:rPr lang="it-IT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-0,4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834810"/>
                  </a:ext>
                </a:extLst>
              </a:tr>
            </a:tbl>
          </a:graphicData>
        </a:graphic>
      </p:graphicFrame>
      <p:sp>
        <p:nvSpPr>
          <p:cNvPr id="10" name="CasellaDiTesto 9">
            <a:extLst>
              <a:ext uri="{FF2B5EF4-FFF2-40B4-BE49-F238E27FC236}">
                <a16:creationId xmlns:a16="http://schemas.microsoft.com/office/drawing/2014/main" id="{6A655016-5F49-BB2F-8894-FB9A50769740}"/>
              </a:ext>
            </a:extLst>
          </p:cNvPr>
          <p:cNvSpPr txBox="1"/>
          <p:nvPr/>
        </p:nvSpPr>
        <p:spPr>
          <a:xfrm>
            <a:off x="4782199" y="1879860"/>
            <a:ext cx="67544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b="1" dirty="0">
                <a:latin typeface="+mj-lt"/>
              </a:rPr>
              <a:t>Imprese femminili «blu», Anno 2022 (valori assoluti, incidenze e variazioni percentuali)</a:t>
            </a:r>
          </a:p>
        </p:txBody>
      </p:sp>
    </p:spTree>
    <p:extLst>
      <p:ext uri="{BB962C8B-B14F-4D97-AF65-F5344CB8AC3E}">
        <p14:creationId xmlns:p14="http://schemas.microsoft.com/office/powerpoint/2010/main" val="3624704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CF5951B7-0B84-AFCE-3943-C06F341A7757}"/>
              </a:ext>
            </a:extLst>
          </p:cNvPr>
          <p:cNvSpPr txBox="1"/>
          <p:nvPr/>
        </p:nvSpPr>
        <p:spPr>
          <a:xfrm>
            <a:off x="761999" y="1955377"/>
            <a:ext cx="1066800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+mj-lt"/>
              </a:rPr>
              <a:t>Il presente Report è stato realizzato da Unioncamere con il supporto tecnico-scientifico di </a:t>
            </a:r>
            <a:r>
              <a:rPr lang="it-IT" sz="1600" dirty="0" err="1">
                <a:latin typeface="+mj-lt"/>
              </a:rPr>
              <a:t>Si.Camera</a:t>
            </a:r>
            <a:r>
              <a:rPr lang="it-IT" sz="1600" dirty="0">
                <a:latin typeface="+mj-lt"/>
              </a:rPr>
              <a:t> e del Centro Studi Guglielmo Tagliacarne.</a:t>
            </a:r>
          </a:p>
          <a:p>
            <a:endParaRPr lang="it-IT" sz="1600" dirty="0">
              <a:latin typeface="+mj-lt"/>
            </a:endParaRPr>
          </a:p>
          <a:p>
            <a:r>
              <a:rPr lang="it-IT" sz="1600" dirty="0">
                <a:latin typeface="+mj-lt"/>
              </a:rPr>
              <a:t>Il lavoro fornisce una panoramica sulle caratteristiche strutturali dell’imprenditoria in Italia, con particolare attenzione al contesto della Sicilia e dei territori della Camera di commercio di Messina. </a:t>
            </a:r>
          </a:p>
          <a:p>
            <a:endParaRPr lang="it-IT" sz="1600" dirty="0">
              <a:latin typeface="+mj-lt"/>
            </a:endParaRPr>
          </a:p>
          <a:p>
            <a:r>
              <a:rPr lang="it-IT" sz="1600" dirty="0">
                <a:latin typeface="+mj-lt"/>
              </a:rPr>
              <a:t>Laddove non diversamente indicato sono stati utilizzati dati Infocamere.</a:t>
            </a:r>
          </a:p>
          <a:p>
            <a:endParaRPr lang="it-IT" sz="1600" dirty="0">
              <a:latin typeface="+mj-lt"/>
            </a:endParaRPr>
          </a:p>
          <a:p>
            <a:r>
              <a:rPr lang="it-IT" sz="1600" dirty="0">
                <a:latin typeface="+mj-lt"/>
              </a:rPr>
              <a:t>La definizione di «impresa femminile» è quella utilizzata dal Registro delle imprese della Camere di commercio che nel 2009 – partendo dalla legge 215/92 e in considerazione delle modifiche legislative intervenute sul libro soci delle società di capitali – ha qualificato come femminili : i) le imprese individuali di cui siano titolari donne ovvero gestite da donne; ii) le società di persone in cui la maggioranza dei soci è di genere femminile; iii) le società di capitali in cui la maggioranza delle quote di partecipazione sia nella titolarità di donne, ovvero in cui la maggioranza delle cariche sia attribuita a donne, ovvero le imprese in cui la media tra le quote di partecipazione nella titolarità di donne, ovvero in cui la maggioranza delle cariche sia attribuita a donne, ovvero le imprese in cui la media tra le quote di partecipazione nella titolarità di donne e le quote delle cariche attribuite a donne risulti superiore al 50%; iv) le imprese cooperative in cui la maggioranza dei soci sia di genere femminile.</a:t>
            </a:r>
          </a:p>
        </p:txBody>
      </p:sp>
    </p:spTree>
    <p:extLst>
      <p:ext uri="{BB962C8B-B14F-4D97-AF65-F5344CB8AC3E}">
        <p14:creationId xmlns:p14="http://schemas.microsoft.com/office/powerpoint/2010/main" val="3586217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B56E7F-284B-0B07-7112-F1AD9DBA8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SISTEMA IMPRENDITORIALE SI TINGE DI ROSA</a:t>
            </a:r>
          </a:p>
        </p:txBody>
      </p:sp>
      <p:grpSp>
        <p:nvGrpSpPr>
          <p:cNvPr id="28" name="Gruppo 27">
            <a:extLst>
              <a:ext uri="{FF2B5EF4-FFF2-40B4-BE49-F238E27FC236}">
                <a16:creationId xmlns:a16="http://schemas.microsoft.com/office/drawing/2014/main" id="{7BA61C6F-5E1C-6191-A0A4-0A7F4171CFDF}"/>
              </a:ext>
            </a:extLst>
          </p:cNvPr>
          <p:cNvGrpSpPr/>
          <p:nvPr/>
        </p:nvGrpSpPr>
        <p:grpSpPr>
          <a:xfrm>
            <a:off x="894080" y="2767149"/>
            <a:ext cx="10637947" cy="2410534"/>
            <a:chOff x="1524000" y="3771900"/>
            <a:chExt cx="15956920" cy="3615800"/>
          </a:xfrm>
        </p:grpSpPr>
        <p:sp>
          <p:nvSpPr>
            <p:cNvPr id="29" name="AutoShape 10" descr="Roma : mappa gratuita, mappa muta gratuita, cartina muta gratuita : litorali, limiti, bianco">
              <a:extLst>
                <a:ext uri="{FF2B5EF4-FFF2-40B4-BE49-F238E27FC236}">
                  <a16:creationId xmlns:a16="http://schemas.microsoft.com/office/drawing/2014/main" id="{EC630F61-2EE7-9B68-7B0C-9353D10B491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8336060" y="3817102"/>
              <a:ext cx="304800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it-IT" sz="1200">
                <a:latin typeface="DM Sans" pitchFamily="2" charset="0"/>
              </a:endParaRPr>
            </a:p>
          </p:txBody>
        </p:sp>
        <p:sp>
          <p:nvSpPr>
            <p:cNvPr id="30" name="CasellaDiTesto 29">
              <a:extLst>
                <a:ext uri="{FF2B5EF4-FFF2-40B4-BE49-F238E27FC236}">
                  <a16:creationId xmlns:a16="http://schemas.microsoft.com/office/drawing/2014/main" id="{F0E8EF28-240F-2CBD-CDDE-9325012E3D0A}"/>
                </a:ext>
              </a:extLst>
            </p:cNvPr>
            <p:cNvSpPr txBox="1"/>
            <p:nvPr/>
          </p:nvSpPr>
          <p:spPr>
            <a:xfrm>
              <a:off x="1524000" y="5459163"/>
              <a:ext cx="3008851" cy="161582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3200" b="1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1.325.270</a:t>
              </a:r>
            </a:p>
            <a:p>
              <a:pPr algn="ctr"/>
              <a:r>
                <a:rPr lang="it-IT" sz="16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imprese registrate </a:t>
              </a:r>
            </a:p>
            <a:p>
              <a:pPr algn="ctr"/>
              <a:r>
                <a:rPr lang="it-IT" sz="16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al 31 dicembre 2023</a:t>
              </a:r>
            </a:p>
          </p:txBody>
        </p:sp>
        <p:sp>
          <p:nvSpPr>
            <p:cNvPr id="31" name="CasellaDiTesto 30">
              <a:extLst>
                <a:ext uri="{FF2B5EF4-FFF2-40B4-BE49-F238E27FC236}">
                  <a16:creationId xmlns:a16="http://schemas.microsoft.com/office/drawing/2014/main" id="{EB586184-EBCF-6412-C6D4-E10EBFFB36E7}"/>
                </a:ext>
              </a:extLst>
            </p:cNvPr>
            <p:cNvSpPr txBox="1"/>
            <p:nvPr/>
          </p:nvSpPr>
          <p:spPr>
            <a:xfrm>
              <a:off x="4783545" y="5459162"/>
              <a:ext cx="2986324" cy="161582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3200" b="1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1.158.923</a:t>
              </a:r>
            </a:p>
            <a:p>
              <a:pPr algn="ctr"/>
              <a:r>
                <a:rPr lang="it-IT" sz="16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imprese attive </a:t>
              </a:r>
            </a:p>
            <a:p>
              <a:pPr algn="ctr"/>
              <a:r>
                <a:rPr lang="it-IT" sz="16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al 31 dicembre 2023</a:t>
              </a:r>
            </a:p>
          </p:txBody>
        </p:sp>
        <p:pic>
          <p:nvPicPr>
            <p:cNvPr id="32" name="Picture 2" descr="Imprenditoria femminile, dal Pnrr arrivano 400milioni di euro |  SardegnaImpresa">
              <a:extLst>
                <a:ext uri="{FF2B5EF4-FFF2-40B4-BE49-F238E27FC236}">
                  <a16:creationId xmlns:a16="http://schemas.microsoft.com/office/drawing/2014/main" id="{DEF7151F-573F-85AE-C5D7-9BD95774D0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0574" y="3914482"/>
              <a:ext cx="2624844" cy="1294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4" descr="Le nuove Linee Guida sulla parità di genere | Lavorofacile">
              <a:extLst>
                <a:ext uri="{FF2B5EF4-FFF2-40B4-BE49-F238E27FC236}">
                  <a16:creationId xmlns:a16="http://schemas.microsoft.com/office/drawing/2014/main" id="{D056A9EB-28E1-3BD8-34EB-6C79B534FA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9089" y="3780786"/>
              <a:ext cx="2582893" cy="14528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6" descr="Tassi di interesse e scelte di copertura">
              <a:extLst>
                <a:ext uri="{FF2B5EF4-FFF2-40B4-BE49-F238E27FC236}">
                  <a16:creationId xmlns:a16="http://schemas.microsoft.com/office/drawing/2014/main" id="{754C2C7C-83DD-DA2F-7E86-CCA4763757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80876" y="3771900"/>
              <a:ext cx="2092260" cy="13923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5" name="Gruppo 34">
              <a:extLst>
                <a:ext uri="{FF2B5EF4-FFF2-40B4-BE49-F238E27FC236}">
                  <a16:creationId xmlns:a16="http://schemas.microsoft.com/office/drawing/2014/main" id="{0A0F6F57-58D7-D194-FE02-2513780B9AE8}"/>
                </a:ext>
              </a:extLst>
            </p:cNvPr>
            <p:cNvGrpSpPr/>
            <p:nvPr/>
          </p:nvGrpSpPr>
          <p:grpSpPr>
            <a:xfrm>
              <a:off x="4837755" y="3961453"/>
              <a:ext cx="2624844" cy="1604708"/>
              <a:chOff x="4879179" y="4334531"/>
              <a:chExt cx="2624844" cy="1604708"/>
            </a:xfrm>
          </p:grpSpPr>
          <p:pic>
            <p:nvPicPr>
              <p:cNvPr id="42" name="Picture 2" descr="Imprenditoria femminile, dal Pnrr arrivano 400milioni di euro |  SardegnaImpresa">
                <a:extLst>
                  <a:ext uri="{FF2B5EF4-FFF2-40B4-BE49-F238E27FC236}">
                    <a16:creationId xmlns:a16="http://schemas.microsoft.com/office/drawing/2014/main" id="{973BE011-9F3B-413C-43D9-AC20294E67A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79179" y="4334531"/>
                <a:ext cx="2624844" cy="12949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3" name="Picture 14">
                <a:extLst>
                  <a:ext uri="{FF2B5EF4-FFF2-40B4-BE49-F238E27FC236}">
                    <a16:creationId xmlns:a16="http://schemas.microsoft.com/office/drawing/2014/main" id="{23F0E3A4-81EB-6C4A-EB1C-944A87983D7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78964" y="5319668"/>
                <a:ext cx="619571" cy="61957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6" name="Gruppo 35">
              <a:extLst>
                <a:ext uri="{FF2B5EF4-FFF2-40B4-BE49-F238E27FC236}">
                  <a16:creationId xmlns:a16="http://schemas.microsoft.com/office/drawing/2014/main" id="{97E20B7A-188F-1443-07AC-6467C9F1C604}"/>
                </a:ext>
              </a:extLst>
            </p:cNvPr>
            <p:cNvGrpSpPr/>
            <p:nvPr/>
          </p:nvGrpSpPr>
          <p:grpSpPr>
            <a:xfrm>
              <a:off x="14917811" y="3817102"/>
              <a:ext cx="2139894" cy="1399281"/>
              <a:chOff x="14342486" y="4334531"/>
              <a:chExt cx="2139894" cy="1399281"/>
            </a:xfrm>
          </p:grpSpPr>
          <p:pic>
            <p:nvPicPr>
              <p:cNvPr id="40" name="Picture 6" descr="Tassi di interesse e scelte di copertura">
                <a:extLst>
                  <a:ext uri="{FF2B5EF4-FFF2-40B4-BE49-F238E27FC236}">
                    <a16:creationId xmlns:a16="http://schemas.microsoft.com/office/drawing/2014/main" id="{DC9E2245-DF13-0E04-3AB2-999F44D5989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390121" y="4334531"/>
                <a:ext cx="2092259" cy="139230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1" name="Picture 6" descr="Tassi di interesse e scelte di copertura">
                <a:extLst>
                  <a:ext uri="{FF2B5EF4-FFF2-40B4-BE49-F238E27FC236}">
                    <a16:creationId xmlns:a16="http://schemas.microsoft.com/office/drawing/2014/main" id="{6F31C6C7-724F-AB2D-CB27-C69AD43E3F1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342486" y="4883020"/>
                <a:ext cx="1278513" cy="8507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7" name="CasellaDiTesto 36">
              <a:extLst>
                <a:ext uri="{FF2B5EF4-FFF2-40B4-BE49-F238E27FC236}">
                  <a16:creationId xmlns:a16="http://schemas.microsoft.com/office/drawing/2014/main" id="{1DE39DEC-0503-5218-D369-79E517577A5C}"/>
                </a:ext>
              </a:extLst>
            </p:cNvPr>
            <p:cNvSpPr txBox="1"/>
            <p:nvPr/>
          </p:nvSpPr>
          <p:spPr>
            <a:xfrm>
              <a:off x="8020561" y="5459162"/>
              <a:ext cx="2986324" cy="161582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3200" b="1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22,2%</a:t>
              </a:r>
            </a:p>
            <a:p>
              <a:pPr algn="ctr"/>
              <a:r>
                <a:rPr lang="it-IT" sz="16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tasso di </a:t>
              </a:r>
            </a:p>
            <a:p>
              <a:pPr algn="ctr"/>
              <a:r>
                <a:rPr lang="it-IT" sz="16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femminilizzazione</a:t>
              </a:r>
            </a:p>
          </p:txBody>
        </p:sp>
        <p:sp>
          <p:nvSpPr>
            <p:cNvPr id="38" name="CasellaDiTesto 37">
              <a:extLst>
                <a:ext uri="{FF2B5EF4-FFF2-40B4-BE49-F238E27FC236}">
                  <a16:creationId xmlns:a16="http://schemas.microsoft.com/office/drawing/2014/main" id="{4B4C27BF-9ED3-A8D0-A445-D54B174B0C38}"/>
                </a:ext>
              </a:extLst>
            </p:cNvPr>
            <p:cNvSpPr txBox="1"/>
            <p:nvPr/>
          </p:nvSpPr>
          <p:spPr>
            <a:xfrm>
              <a:off x="11257579" y="5459162"/>
              <a:ext cx="2986324" cy="19235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3200" b="1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-0,9%</a:t>
              </a:r>
            </a:p>
            <a:p>
              <a:pPr algn="ctr"/>
              <a:r>
                <a:rPr lang="it-IT" sz="16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rispetto al 31 dicembre 2022 </a:t>
              </a:r>
            </a:p>
            <a:p>
              <a:pPr algn="ctr"/>
              <a:r>
                <a:rPr lang="it-IT" sz="1333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(-1,1% non femminili)</a:t>
              </a:r>
              <a:endParaRPr lang="it-IT" sz="2400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9" name="CasellaDiTesto 38">
              <a:extLst>
                <a:ext uri="{FF2B5EF4-FFF2-40B4-BE49-F238E27FC236}">
                  <a16:creationId xmlns:a16="http://schemas.microsoft.com/office/drawing/2014/main" id="{F00DBD8E-4D71-A82F-7BF6-CDD88D8BBA4B}"/>
                </a:ext>
              </a:extLst>
            </p:cNvPr>
            <p:cNvSpPr txBox="1"/>
            <p:nvPr/>
          </p:nvSpPr>
          <p:spPr>
            <a:xfrm>
              <a:off x="14494596" y="5464192"/>
              <a:ext cx="2986324" cy="192350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3200" b="1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-1,1%</a:t>
              </a:r>
            </a:p>
            <a:p>
              <a:pPr algn="ctr"/>
              <a:r>
                <a:rPr lang="it-IT" sz="1600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rispetto al 31 dicembre 2019 </a:t>
              </a:r>
            </a:p>
            <a:p>
              <a:pPr algn="ctr"/>
              <a:r>
                <a:rPr lang="it-IT" sz="1333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(-2,5% non femminili)</a:t>
              </a:r>
              <a:endParaRPr lang="it-IT" sz="2400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5401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0990746A-54E2-30FB-52FB-FA0CA51D5AF7}"/>
              </a:ext>
            </a:extLst>
          </p:cNvPr>
          <p:cNvSpPr txBox="1"/>
          <p:nvPr/>
        </p:nvSpPr>
        <p:spPr>
          <a:xfrm>
            <a:off x="7846425" y="2369924"/>
            <a:ext cx="231473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80507" indent="-228611">
              <a:buFont typeface="+mj-lt"/>
              <a:buAutoNum type="arabicPeriod"/>
            </a:pPr>
            <a:r>
              <a:rPr lang="it-IT" sz="1200" dirty="0">
                <a:solidFill>
                  <a:srgbClr val="000000"/>
                </a:solidFill>
                <a:latin typeface="+mj-lt"/>
                <a:cs typeface="Calibri Light" panose="020F0302020204030204" pitchFamily="34" charset="0"/>
              </a:rPr>
              <a:t>Molise: </a:t>
            </a:r>
            <a:r>
              <a:rPr lang="it-IT" sz="1200" b="1" dirty="0">
                <a:solidFill>
                  <a:srgbClr val="000000"/>
                </a:solidFill>
                <a:latin typeface="+mj-lt"/>
                <a:cs typeface="Calibri Light" panose="020F0302020204030204" pitchFamily="34" charset="0"/>
              </a:rPr>
              <a:t>27,4% (9.142)</a:t>
            </a:r>
          </a:p>
          <a:p>
            <a:pPr marL="480507" indent="-228611">
              <a:buFont typeface="+mj-lt"/>
              <a:buAutoNum type="arabicPeriod"/>
            </a:pPr>
            <a:r>
              <a:rPr lang="it-IT" sz="1200" dirty="0">
                <a:solidFill>
                  <a:srgbClr val="000000"/>
                </a:solidFill>
                <a:latin typeface="+mj-lt"/>
                <a:cs typeface="Calibri Light" panose="020F0302020204030204" pitchFamily="34" charset="0"/>
              </a:rPr>
              <a:t>Basilicata: </a:t>
            </a:r>
            <a:r>
              <a:rPr lang="it-IT" sz="1200" b="1" dirty="0">
                <a:solidFill>
                  <a:srgbClr val="000000"/>
                </a:solidFill>
                <a:latin typeface="+mj-lt"/>
                <a:cs typeface="Calibri Light" panose="020F0302020204030204" pitchFamily="34" charset="0"/>
              </a:rPr>
              <a:t>26,5% (15.581)</a:t>
            </a:r>
          </a:p>
          <a:p>
            <a:pPr marL="480507" indent="-228611">
              <a:buFont typeface="+mj-lt"/>
              <a:buAutoNum type="arabicPeriod"/>
            </a:pPr>
            <a:r>
              <a:rPr lang="it-IT" sz="1200" dirty="0">
                <a:solidFill>
                  <a:srgbClr val="000000"/>
                </a:solidFill>
                <a:latin typeface="+mj-lt"/>
                <a:cs typeface="Calibri Light" panose="020F0302020204030204" pitchFamily="34" charset="0"/>
              </a:rPr>
              <a:t>Abruzzo: </a:t>
            </a:r>
            <a:r>
              <a:rPr lang="it-IT" sz="1200" b="1" dirty="0">
                <a:solidFill>
                  <a:srgbClr val="000000"/>
                </a:solidFill>
                <a:latin typeface="+mj-lt"/>
                <a:cs typeface="Calibri Light" panose="020F0302020204030204" pitchFamily="34" charset="0"/>
              </a:rPr>
              <a:t>25,4% (36.980)</a:t>
            </a:r>
          </a:p>
          <a:p>
            <a:pPr marL="480507" indent="-228611">
              <a:buFont typeface="+mj-lt"/>
              <a:buAutoNum type="arabicPeriod"/>
            </a:pPr>
            <a:r>
              <a:rPr lang="it-IT" sz="1200" dirty="0">
                <a:solidFill>
                  <a:srgbClr val="000000"/>
                </a:solidFill>
                <a:latin typeface="+mj-lt"/>
                <a:cs typeface="Calibri Light" panose="020F0302020204030204" pitchFamily="34" charset="0"/>
              </a:rPr>
              <a:t>Umbria: </a:t>
            </a:r>
            <a:r>
              <a:rPr lang="it-IT" sz="1200" b="1" dirty="0">
                <a:solidFill>
                  <a:srgbClr val="000000"/>
                </a:solidFill>
                <a:latin typeface="+mj-lt"/>
                <a:cs typeface="Calibri Light" panose="020F0302020204030204" pitchFamily="34" charset="0"/>
              </a:rPr>
              <a:t>24,8% (23.043)</a:t>
            </a:r>
          </a:p>
          <a:p>
            <a:pPr marL="480507" indent="-228611">
              <a:buFont typeface="+mj-lt"/>
              <a:buAutoNum type="arabicPeriod"/>
            </a:pPr>
            <a:r>
              <a:rPr lang="it-IT" sz="1200" dirty="0">
                <a:solidFill>
                  <a:srgbClr val="000000"/>
                </a:solidFill>
                <a:latin typeface="+mj-lt"/>
                <a:cs typeface="Calibri Light" panose="020F0302020204030204" pitchFamily="34" charset="0"/>
              </a:rPr>
              <a:t>Sicilia: </a:t>
            </a:r>
            <a:r>
              <a:rPr lang="it-IT" sz="1200" b="1" dirty="0">
                <a:solidFill>
                  <a:srgbClr val="000000"/>
                </a:solidFill>
                <a:latin typeface="+mj-lt"/>
                <a:cs typeface="Calibri Light" panose="020F0302020204030204" pitchFamily="34" charset="0"/>
              </a:rPr>
              <a:t>24,4% (115.545)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A138F26-4460-FE73-3784-DD587206286A}"/>
              </a:ext>
            </a:extLst>
          </p:cNvPr>
          <p:cNvSpPr txBox="1"/>
          <p:nvPr/>
        </p:nvSpPr>
        <p:spPr>
          <a:xfrm>
            <a:off x="5870828" y="4330947"/>
            <a:ext cx="232717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80507" indent="-228611" algn="r">
              <a:buFont typeface="+mj-lt"/>
              <a:buAutoNum type="arabicPeriod"/>
            </a:pPr>
            <a:r>
              <a:rPr lang="it-IT" sz="1200" dirty="0">
                <a:latin typeface="+mj-lt"/>
              </a:rPr>
              <a:t>Benevento: </a:t>
            </a:r>
            <a:r>
              <a:rPr lang="it-IT" sz="1200" b="1" dirty="0">
                <a:latin typeface="+mj-lt"/>
              </a:rPr>
              <a:t>29,5% (10.414)</a:t>
            </a:r>
          </a:p>
          <a:p>
            <a:pPr marL="480507" indent="-228611" algn="r">
              <a:buFont typeface="+mj-lt"/>
              <a:buAutoNum type="arabicPeriod"/>
            </a:pPr>
            <a:r>
              <a:rPr lang="it-IT" sz="1200" dirty="0">
                <a:latin typeface="+mj-lt"/>
              </a:rPr>
              <a:t>Avellino: </a:t>
            </a:r>
            <a:r>
              <a:rPr lang="it-IT" sz="1200" b="1" dirty="0">
                <a:latin typeface="+mj-lt"/>
              </a:rPr>
              <a:t>29,0% (12.476)</a:t>
            </a:r>
          </a:p>
          <a:p>
            <a:pPr marL="480507" indent="-228611" algn="r">
              <a:buFont typeface="+mj-lt"/>
              <a:buAutoNum type="arabicPeriod"/>
            </a:pPr>
            <a:r>
              <a:rPr lang="it-IT" sz="1200" dirty="0">
                <a:latin typeface="+mj-lt"/>
              </a:rPr>
              <a:t>Chieti: </a:t>
            </a:r>
            <a:r>
              <a:rPr lang="it-IT" sz="1200" b="1" dirty="0">
                <a:latin typeface="+mj-lt"/>
              </a:rPr>
              <a:t>28,2% (12.371)</a:t>
            </a:r>
          </a:p>
          <a:p>
            <a:pPr marL="480507" indent="-228611" algn="r">
              <a:buFont typeface="+mj-lt"/>
              <a:buAutoNum type="arabicPeriod"/>
            </a:pPr>
            <a:r>
              <a:rPr lang="it-IT" sz="1200" dirty="0">
                <a:latin typeface="+mj-lt"/>
              </a:rPr>
              <a:t>Frosinone: </a:t>
            </a:r>
            <a:r>
              <a:rPr lang="it-IT" sz="1200" b="1" dirty="0">
                <a:latin typeface="+mj-lt"/>
              </a:rPr>
              <a:t>27,8% (13.428)</a:t>
            </a:r>
          </a:p>
          <a:p>
            <a:pPr marL="480507" indent="-228611" algn="r">
              <a:buFont typeface="+mj-lt"/>
              <a:buAutoNum type="arabicPeriod"/>
            </a:pPr>
            <a:r>
              <a:rPr lang="it-IT" sz="1200" dirty="0">
                <a:latin typeface="+mj-lt"/>
              </a:rPr>
              <a:t>Viterbo: </a:t>
            </a:r>
            <a:r>
              <a:rPr lang="it-IT" sz="1200" b="1" dirty="0">
                <a:latin typeface="+mj-lt"/>
              </a:rPr>
              <a:t>27,6% (10.178)</a:t>
            </a:r>
          </a:p>
        </p:txBody>
      </p:sp>
      <p:sp>
        <p:nvSpPr>
          <p:cNvPr id="3" name="Parentesi graffa aperta 2">
            <a:extLst>
              <a:ext uri="{FF2B5EF4-FFF2-40B4-BE49-F238E27FC236}">
                <a16:creationId xmlns:a16="http://schemas.microsoft.com/office/drawing/2014/main" id="{C4F0E687-76B2-F958-7AB2-E6E43E6CF867}"/>
              </a:ext>
            </a:extLst>
          </p:cNvPr>
          <p:cNvSpPr/>
          <p:nvPr/>
        </p:nvSpPr>
        <p:spPr>
          <a:xfrm>
            <a:off x="7884916" y="2262702"/>
            <a:ext cx="162709" cy="135473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sz="1200">
              <a:latin typeface="+mj-lt"/>
            </a:endParaRPr>
          </a:p>
        </p:txBody>
      </p:sp>
      <p:sp>
        <p:nvSpPr>
          <p:cNvPr id="7" name="Parentesi graffa aperta 6">
            <a:extLst>
              <a:ext uri="{FF2B5EF4-FFF2-40B4-BE49-F238E27FC236}">
                <a16:creationId xmlns:a16="http://schemas.microsoft.com/office/drawing/2014/main" id="{2719CCBA-0816-A844-12B2-E806D0FFE919}"/>
              </a:ext>
            </a:extLst>
          </p:cNvPr>
          <p:cNvSpPr/>
          <p:nvPr/>
        </p:nvSpPr>
        <p:spPr>
          <a:xfrm rot="10800000">
            <a:off x="8300319" y="4146023"/>
            <a:ext cx="162709" cy="135473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sz="1200">
              <a:latin typeface="+mj-lt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B60BB44-0CE4-B55C-6293-FB987287EDD8}"/>
              </a:ext>
            </a:extLst>
          </p:cNvPr>
          <p:cNvSpPr txBox="1"/>
          <p:nvPr/>
        </p:nvSpPr>
        <p:spPr>
          <a:xfrm>
            <a:off x="6164412" y="2760467"/>
            <a:ext cx="1103700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133" b="1" dirty="0">
                <a:solidFill>
                  <a:srgbClr val="FFC000"/>
                </a:solidFill>
                <a:latin typeface="+mj-lt"/>
                <a:cs typeface="Calibri Light" panose="020F0302020204030204" pitchFamily="34" charset="0"/>
              </a:rPr>
              <a:t>REGIONI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3CB8306F-5C63-9B92-47A4-66B956E1715A}"/>
              </a:ext>
            </a:extLst>
          </p:cNvPr>
          <p:cNvSpPr txBox="1"/>
          <p:nvPr/>
        </p:nvSpPr>
        <p:spPr>
          <a:xfrm>
            <a:off x="8795082" y="4628464"/>
            <a:ext cx="1296573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133" b="1" dirty="0">
                <a:solidFill>
                  <a:srgbClr val="FFC000"/>
                </a:solidFill>
                <a:latin typeface="+mj-lt"/>
              </a:rPr>
              <a:t>PROVINCE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A96E0B51-F141-2545-5FCF-EF169AB867D5}"/>
              </a:ext>
            </a:extLst>
          </p:cNvPr>
          <p:cNvSpPr txBox="1"/>
          <p:nvPr/>
        </p:nvSpPr>
        <p:spPr>
          <a:xfrm>
            <a:off x="679590" y="1845307"/>
            <a:ext cx="42438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>
                <a:latin typeface="+mj-lt"/>
              </a:rPr>
              <a:t>Province italiane per quota di imprese femminili sul totale</a:t>
            </a: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208DADCA-66F3-ADBF-2E4C-46624A126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9947" y="271165"/>
            <a:ext cx="8116330" cy="586345"/>
          </a:xfrm>
        </p:spPr>
        <p:txBody>
          <a:bodyPr/>
          <a:lstStyle/>
          <a:p>
            <a:r>
              <a:rPr lang="it-IT" sz="2400" dirty="0"/>
              <a:t>LE </a:t>
            </a:r>
            <a:r>
              <a:rPr lang="it-IT" sz="2400" i="1" dirty="0"/>
              <a:t>TOP FIVE</a:t>
            </a:r>
            <a:r>
              <a:rPr lang="it-IT" i="1" dirty="0"/>
              <a:t> </a:t>
            </a:r>
            <a:r>
              <a:rPr lang="it-IT" sz="1400" i="1" dirty="0"/>
              <a:t>(al 31 dicembre 2023)</a:t>
            </a:r>
            <a:endParaRPr lang="it-IT" i="1" dirty="0"/>
          </a:p>
        </p:txBody>
      </p:sp>
      <p:pic>
        <p:nvPicPr>
          <p:cNvPr id="11" name="Immagine 10" descr="Immagine che contiene mappa, testo, atlante&#10;&#10;Descrizione generata automaticamente">
            <a:extLst>
              <a:ext uri="{FF2B5EF4-FFF2-40B4-BE49-F238E27FC236}">
                <a16:creationId xmlns:a16="http://schemas.microsoft.com/office/drawing/2014/main" id="{838419C2-5874-4880-8C94-A5C47A13F2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01" t="7067" r="4535" b="15333"/>
          <a:stretch/>
        </p:blipFill>
        <p:spPr>
          <a:xfrm>
            <a:off x="935171" y="2200390"/>
            <a:ext cx="3585588" cy="4261113"/>
          </a:xfrm>
          <a:prstGeom prst="rect">
            <a:avLst/>
          </a:prstGeom>
        </p:spPr>
      </p:pic>
      <p:sp>
        <p:nvSpPr>
          <p:cNvPr id="10" name="Freccia a sinistra 9">
            <a:extLst>
              <a:ext uri="{FF2B5EF4-FFF2-40B4-BE49-F238E27FC236}">
                <a16:creationId xmlns:a16="http://schemas.microsoft.com/office/drawing/2014/main" id="{0299DCBE-574B-558A-70C4-E4553B6206D9}"/>
              </a:ext>
            </a:extLst>
          </p:cNvPr>
          <p:cNvSpPr/>
          <p:nvPr/>
        </p:nvSpPr>
        <p:spPr>
          <a:xfrm>
            <a:off x="9887118" y="3181031"/>
            <a:ext cx="409073" cy="167758"/>
          </a:xfrm>
          <a:prstGeom prst="lef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9081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AutoShape 10" descr="Roma : mappa gratuita, mappa muta gratuita, cartina muta gratuita : litorali, limiti, bianco">
            <a:extLst>
              <a:ext uri="{FF2B5EF4-FFF2-40B4-BE49-F238E27FC236}">
                <a16:creationId xmlns:a16="http://schemas.microsoft.com/office/drawing/2014/main" id="{4DBB73B6-D26B-81B6-0CB5-B385EB828B0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689600" y="2924473"/>
            <a:ext cx="203200" cy="20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it-IT" sz="1200"/>
          </a:p>
        </p:txBody>
      </p:sp>
      <p:sp>
        <p:nvSpPr>
          <p:cNvPr id="24" name="AutoShape 14" descr="Roma : mappa gratuita, mappa muta gratuita, cartina muta gratuita : litorali, limiti, bianco">
            <a:extLst>
              <a:ext uri="{FF2B5EF4-FFF2-40B4-BE49-F238E27FC236}">
                <a16:creationId xmlns:a16="http://schemas.microsoft.com/office/drawing/2014/main" id="{B1E683A3-4074-F2C9-19B0-2379C2BFAF9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791200" y="3026073"/>
            <a:ext cx="203200" cy="20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it-IT" sz="1200"/>
          </a:p>
        </p:txBody>
      </p:sp>
      <p:sp>
        <p:nvSpPr>
          <p:cNvPr id="25" name="AutoShape 16" descr="Roma : mappa gratuita, mappa muta gratuita, cartina muta gratuita : litorali, limiti, bianco">
            <a:extLst>
              <a:ext uri="{FF2B5EF4-FFF2-40B4-BE49-F238E27FC236}">
                <a16:creationId xmlns:a16="http://schemas.microsoft.com/office/drawing/2014/main" id="{291DE3AC-94FC-9B13-ED16-8041B78D7A3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92800" y="3127673"/>
            <a:ext cx="203200" cy="20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it-IT" sz="1200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F2EE4542-0285-6CD8-0BEE-1199A3ABD8AF}"/>
              </a:ext>
            </a:extLst>
          </p:cNvPr>
          <p:cNvSpPr txBox="1"/>
          <p:nvPr/>
        </p:nvSpPr>
        <p:spPr>
          <a:xfrm>
            <a:off x="1168400" y="1591491"/>
            <a:ext cx="9448800" cy="50628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533"/>
              </a:spcAft>
            </a:pPr>
            <a:r>
              <a:rPr lang="it-IT" dirty="0">
                <a:solidFill>
                  <a:srgbClr val="00000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Le </a:t>
            </a:r>
            <a:r>
              <a:rPr lang="it-IT" dirty="0">
                <a:solidFill>
                  <a:srgbClr val="212529"/>
                </a:solidFill>
                <a:latin typeface="+mj-lt"/>
              </a:rPr>
              <a:t>imprese</a:t>
            </a:r>
            <a:r>
              <a:rPr lang="it-IT" dirty="0">
                <a:solidFill>
                  <a:srgbClr val="00000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 femminili (rispetto a quelle maschili) sono:</a:t>
            </a:r>
            <a:endParaRPr lang="it-IT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4500" lvl="1" indent="-22860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304815" algn="l"/>
              </a:tabLst>
            </a:pPr>
            <a:r>
              <a:rPr lang="it-IT" sz="1400" dirty="0">
                <a:solidFill>
                  <a:srgbClr val="00000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più concentrate nei </a:t>
            </a:r>
            <a:r>
              <a:rPr lang="it-IT" sz="1400" b="1" dirty="0">
                <a:solidFill>
                  <a:srgbClr val="7030A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servizi: </a:t>
            </a:r>
            <a:r>
              <a:rPr lang="it-IT" sz="1400" b="1" dirty="0">
                <a:solidFill>
                  <a:srgbClr val="E0373F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67,5%</a:t>
            </a:r>
            <a:r>
              <a:rPr lang="it-IT" sz="1400" b="1" dirty="0">
                <a:solidFill>
                  <a:srgbClr val="FFC00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 </a:t>
            </a:r>
            <a:r>
              <a:rPr lang="it-IT" sz="1400" dirty="0">
                <a:solidFill>
                  <a:srgbClr val="00000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(894.363) vs 56,0%</a:t>
            </a:r>
            <a:endParaRPr lang="it-IT" sz="140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4500" lvl="1" indent="-22860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304815" algn="l"/>
              </a:tabLst>
            </a:pPr>
            <a:r>
              <a:rPr lang="it-IT" sz="1400" dirty="0">
                <a:solidFill>
                  <a:srgbClr val="00000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più </a:t>
            </a:r>
            <a:r>
              <a:rPr lang="it-IT" sz="1400" b="1" dirty="0">
                <a:solidFill>
                  <a:srgbClr val="7030A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piccole</a:t>
            </a:r>
            <a:r>
              <a:rPr lang="it-IT" sz="1400" dirty="0">
                <a:solidFill>
                  <a:srgbClr val="00000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 di dimensione: </a:t>
            </a:r>
            <a:r>
              <a:rPr lang="it-IT" sz="1400" b="1" dirty="0">
                <a:solidFill>
                  <a:srgbClr val="E0373F"/>
                </a:solidFill>
                <a:latin typeface="+mj-lt"/>
              </a:rPr>
              <a:t>96,3%</a:t>
            </a:r>
            <a:r>
              <a:rPr lang="it-IT" sz="1400" dirty="0">
                <a:solidFill>
                  <a:srgbClr val="00000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 micro imprese (1.275.655) vs 94,1%</a:t>
            </a:r>
            <a:endParaRPr lang="it-IT" sz="140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4500" lvl="1" indent="-22860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304815" algn="l"/>
              </a:tabLst>
            </a:pPr>
            <a:r>
              <a:rPr lang="it-IT" sz="1400" dirty="0">
                <a:solidFill>
                  <a:srgbClr val="00000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più </a:t>
            </a:r>
            <a:r>
              <a:rPr lang="it-IT" sz="1400" b="1" dirty="0">
                <a:solidFill>
                  <a:srgbClr val="7030A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ditte individuali</a:t>
            </a:r>
            <a:r>
              <a:rPr lang="it-IT" sz="1400" b="1" dirty="0">
                <a:solidFill>
                  <a:srgbClr val="00000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: </a:t>
            </a:r>
            <a:r>
              <a:rPr lang="it-IT" sz="1400" b="1" dirty="0">
                <a:solidFill>
                  <a:srgbClr val="E0373F"/>
                </a:solidFill>
                <a:latin typeface="+mj-lt"/>
              </a:rPr>
              <a:t>60,8%</a:t>
            </a:r>
            <a:r>
              <a:rPr lang="it-IT" sz="1400" b="1" dirty="0">
                <a:solidFill>
                  <a:srgbClr val="FFC000"/>
                </a:solidFill>
                <a:latin typeface="+mj-lt"/>
              </a:rPr>
              <a:t> </a:t>
            </a:r>
            <a:r>
              <a:rPr lang="it-IT" sz="1400" dirty="0">
                <a:solidFill>
                  <a:srgbClr val="00000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(805.671) vs 47,7%</a:t>
            </a:r>
            <a:endParaRPr lang="it-IT" sz="140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4500" lvl="1" indent="-22860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304815" algn="l"/>
              </a:tabLst>
            </a:pPr>
            <a:r>
              <a:rPr lang="it-IT" sz="1400" dirty="0">
                <a:solidFill>
                  <a:srgbClr val="00000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più nel </a:t>
            </a:r>
            <a:r>
              <a:rPr lang="it-IT" sz="1400" b="1" dirty="0">
                <a:solidFill>
                  <a:srgbClr val="7030A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Mezzogiorno:</a:t>
            </a:r>
            <a:r>
              <a:rPr lang="it-IT" sz="1400" b="1" dirty="0">
                <a:solidFill>
                  <a:srgbClr val="00000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 </a:t>
            </a:r>
            <a:r>
              <a:rPr lang="it-IT" sz="1400" b="1" dirty="0">
                <a:solidFill>
                  <a:srgbClr val="E0373F"/>
                </a:solidFill>
                <a:latin typeface="+mj-lt"/>
              </a:rPr>
              <a:t>36,9%</a:t>
            </a:r>
            <a:r>
              <a:rPr lang="it-IT" sz="1400" b="1" dirty="0">
                <a:solidFill>
                  <a:srgbClr val="F9EA41"/>
                </a:solidFill>
                <a:latin typeface="+mj-lt"/>
              </a:rPr>
              <a:t> </a:t>
            </a:r>
            <a:r>
              <a:rPr lang="it-IT" sz="1400" dirty="0">
                <a:solidFill>
                  <a:srgbClr val="00000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(488.652) vs 33,9%</a:t>
            </a:r>
            <a:endParaRPr lang="it-IT" sz="140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4500" lvl="1" indent="-22860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304815" algn="l"/>
              </a:tabLst>
            </a:pPr>
            <a:r>
              <a:rPr lang="it-IT" sz="1400" dirty="0">
                <a:solidFill>
                  <a:srgbClr val="00000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più </a:t>
            </a:r>
            <a:r>
              <a:rPr lang="it-IT" sz="1400" b="1" dirty="0">
                <a:solidFill>
                  <a:srgbClr val="7030A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giovanili</a:t>
            </a:r>
            <a:r>
              <a:rPr lang="it-IT" sz="1400" dirty="0">
                <a:solidFill>
                  <a:srgbClr val="7030A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 </a:t>
            </a:r>
            <a:r>
              <a:rPr lang="it-IT" sz="1400" dirty="0">
                <a:solidFill>
                  <a:srgbClr val="00000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secondo l’età degli imprenditori (under 35): </a:t>
            </a:r>
            <a:r>
              <a:rPr lang="it-IT" sz="1400" b="1" dirty="0">
                <a:solidFill>
                  <a:srgbClr val="E0373F"/>
                </a:solidFill>
                <a:latin typeface="+mj-lt"/>
              </a:rPr>
              <a:t>10,6%</a:t>
            </a:r>
            <a:r>
              <a:rPr lang="it-IT" sz="1400" b="1" dirty="0">
                <a:solidFill>
                  <a:srgbClr val="E0373F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 </a:t>
            </a:r>
            <a:r>
              <a:rPr lang="it-IT" sz="1400" dirty="0">
                <a:solidFill>
                  <a:srgbClr val="00000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(140.357) vs 7,9%</a:t>
            </a:r>
            <a:endParaRPr lang="it-IT" sz="140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4500" lvl="1" indent="-22860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304815" algn="l"/>
              </a:tabLst>
            </a:pPr>
            <a:r>
              <a:rPr lang="it-IT" sz="1400" dirty="0">
                <a:solidFill>
                  <a:srgbClr val="00000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un po’ più </a:t>
            </a:r>
            <a:r>
              <a:rPr lang="it-IT" sz="1400" b="1" dirty="0">
                <a:solidFill>
                  <a:srgbClr val="7030A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straniere</a:t>
            </a:r>
            <a:r>
              <a:rPr lang="it-IT" sz="1400" b="1" dirty="0">
                <a:solidFill>
                  <a:srgbClr val="00000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:</a:t>
            </a:r>
            <a:r>
              <a:rPr lang="it-IT" sz="1400" dirty="0">
                <a:solidFill>
                  <a:srgbClr val="00000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 </a:t>
            </a:r>
            <a:r>
              <a:rPr lang="it-IT" sz="1400" b="1" dirty="0">
                <a:solidFill>
                  <a:srgbClr val="E0373F"/>
                </a:solidFill>
                <a:latin typeface="+mj-lt"/>
              </a:rPr>
              <a:t>12,2%</a:t>
            </a:r>
            <a:r>
              <a:rPr lang="it-IT" sz="1400" dirty="0">
                <a:solidFill>
                  <a:srgbClr val="E0373F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 </a:t>
            </a:r>
            <a:r>
              <a:rPr lang="it-IT" sz="1400" dirty="0">
                <a:solidFill>
                  <a:srgbClr val="00000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(162.245) vs 10,7% </a:t>
            </a:r>
            <a:endParaRPr lang="it-IT" sz="140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4500" lvl="1" indent="-22860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304815" algn="l"/>
              </a:tabLst>
            </a:pPr>
            <a:r>
              <a:rPr lang="it-IT" sz="1400" dirty="0">
                <a:solidFill>
                  <a:srgbClr val="00000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meno </a:t>
            </a:r>
            <a:r>
              <a:rPr lang="it-IT" sz="1400" b="1" dirty="0">
                <a:solidFill>
                  <a:srgbClr val="7030A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artigiane:</a:t>
            </a:r>
            <a:r>
              <a:rPr lang="it-IT" sz="1400" dirty="0">
                <a:solidFill>
                  <a:srgbClr val="00000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 </a:t>
            </a:r>
            <a:r>
              <a:rPr lang="it-IT" sz="1400" b="1" dirty="0">
                <a:solidFill>
                  <a:srgbClr val="E0373F"/>
                </a:solidFill>
                <a:latin typeface="+mj-lt"/>
              </a:rPr>
              <a:t>16,5%</a:t>
            </a:r>
            <a:r>
              <a:rPr lang="it-IT" sz="1400" b="1" dirty="0">
                <a:solidFill>
                  <a:srgbClr val="F9EA41"/>
                </a:solidFill>
                <a:latin typeface="+mj-lt"/>
              </a:rPr>
              <a:t> </a:t>
            </a:r>
            <a:r>
              <a:rPr lang="it-IT" sz="1400" dirty="0">
                <a:solidFill>
                  <a:srgbClr val="00000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(219.098) vs 22,6%</a:t>
            </a:r>
            <a:endParaRPr lang="it-IT" sz="140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4500" lvl="1" indent="-22860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304815" algn="l"/>
              </a:tabLst>
            </a:pPr>
            <a:r>
              <a:rPr lang="it-IT" sz="1400" dirty="0">
                <a:solidFill>
                  <a:srgbClr val="00000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poco strutturate in forma </a:t>
            </a:r>
            <a:r>
              <a:rPr lang="it-IT" sz="1400" b="1" dirty="0">
                <a:solidFill>
                  <a:srgbClr val="7030A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cooperativa</a:t>
            </a:r>
            <a:r>
              <a:rPr lang="it-IT" sz="1400" dirty="0">
                <a:solidFill>
                  <a:srgbClr val="00000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: </a:t>
            </a:r>
            <a:r>
              <a:rPr lang="it-IT" sz="1400" b="1" dirty="0">
                <a:solidFill>
                  <a:srgbClr val="E0373F"/>
                </a:solidFill>
                <a:latin typeface="+mj-lt"/>
              </a:rPr>
              <a:t>2,1%</a:t>
            </a:r>
            <a:r>
              <a:rPr lang="it-IT" sz="1400" dirty="0">
                <a:solidFill>
                  <a:srgbClr val="00000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 (28.392) vs 2,2%</a:t>
            </a:r>
            <a:endParaRPr lang="it-IT" sz="1400" dirty="0">
              <a:latin typeface="+mj-lt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L="444500" lvl="1" indent="-22860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304815" algn="l"/>
              </a:tabLst>
            </a:pPr>
            <a:r>
              <a:rPr lang="it-IT" sz="1400" dirty="0">
                <a:solidFill>
                  <a:srgbClr val="000000"/>
                </a:solidFill>
                <a:latin typeface="+mj-lt"/>
                <a:ea typeface="Roboto" panose="02000000000000000000" pitchFamily="2" charset="0"/>
                <a:cs typeface="Times New Roman" panose="02020603050405020304" pitchFamily="18" charset="0"/>
              </a:rPr>
              <a:t>meno </a:t>
            </a:r>
            <a:r>
              <a:rPr lang="it-IT" sz="1400" b="1" dirty="0">
                <a:solidFill>
                  <a:srgbClr val="6F3E91"/>
                </a:solidFill>
                <a:latin typeface="+mj-lt"/>
                <a:ea typeface="Roboto" panose="02000000000000000000" pitchFamily="2" charset="0"/>
                <a:cs typeface="Times New Roman" panose="02020603050405020304" pitchFamily="18" charset="0"/>
              </a:rPr>
              <a:t>innovative</a:t>
            </a:r>
          </a:p>
          <a:p>
            <a:pPr marL="444500" lvl="1" indent="-22860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304815" algn="l"/>
              </a:tabLst>
            </a:pPr>
            <a:r>
              <a:rPr lang="it-IT" sz="1400" dirty="0">
                <a:solidFill>
                  <a:srgbClr val="00000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con un elevato tasso di femminilizzazione nei settori: </a:t>
            </a:r>
            <a:r>
              <a:rPr lang="it-IT" sz="1400" b="1" dirty="0">
                <a:solidFill>
                  <a:srgbClr val="7030A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Altre attività di servizi alla persona, Sistema moda, Sanità e assistenza sociale</a:t>
            </a:r>
            <a:r>
              <a:rPr lang="it-IT" sz="1400" dirty="0">
                <a:solidFill>
                  <a:srgbClr val="7030A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.</a:t>
            </a:r>
            <a:endParaRPr lang="it-IT" sz="1400" dirty="0">
              <a:solidFill>
                <a:srgbClr val="7030A0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4500" lvl="1" indent="-228600" algn="just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304815" algn="l"/>
              </a:tabLst>
            </a:pPr>
            <a:r>
              <a:rPr lang="it-IT" sz="1400" b="1" dirty="0">
                <a:solidFill>
                  <a:srgbClr val="7030A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sopravvivono meno a tre anni </a:t>
            </a:r>
            <a:r>
              <a:rPr lang="it-IT" sz="1400" dirty="0">
                <a:solidFill>
                  <a:srgbClr val="00000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dalla nascita: dopo tre anni restano ancora aperte l’</a:t>
            </a:r>
            <a:r>
              <a:rPr lang="it-IT" sz="1400" b="1" dirty="0">
                <a:solidFill>
                  <a:srgbClr val="E0373F"/>
                </a:solidFill>
                <a:latin typeface="+mj-lt"/>
              </a:rPr>
              <a:t>82,0%</a:t>
            </a:r>
            <a:r>
              <a:rPr lang="it-IT" sz="1400" dirty="0">
                <a:solidFill>
                  <a:srgbClr val="00000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 delle imprese femminili, contro l’85,3% di quelle maschili… </a:t>
            </a:r>
            <a:r>
              <a:rPr lang="it-IT" sz="1400" b="1" dirty="0">
                <a:solidFill>
                  <a:srgbClr val="7030A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e anche a cinque anni</a:t>
            </a:r>
            <a:r>
              <a:rPr lang="it-IT" sz="1400" dirty="0">
                <a:solidFill>
                  <a:srgbClr val="00000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: la quota delle imprese femminili sopravviventi è del </a:t>
            </a:r>
            <a:r>
              <a:rPr lang="it-IT" sz="1400" b="1" dirty="0">
                <a:solidFill>
                  <a:srgbClr val="E0373F"/>
                </a:solidFill>
                <a:latin typeface="+mj-lt"/>
              </a:rPr>
              <a:t>72,1%</a:t>
            </a:r>
            <a:r>
              <a:rPr lang="it-IT" sz="1400" b="1" dirty="0">
                <a:latin typeface="+mj-lt"/>
              </a:rPr>
              <a:t>,</a:t>
            </a:r>
            <a:r>
              <a:rPr lang="it-IT" sz="1400" dirty="0">
                <a:solidFill>
                  <a:srgbClr val="000000"/>
                </a:solidFill>
                <a:latin typeface="+mj-lt"/>
                <a:ea typeface="Roboto" panose="02000000000000000000" pitchFamily="2" charset="0"/>
                <a:cs typeface="Open Sans SemiBold" panose="020B0706030804020204" pitchFamily="34" charset="0"/>
              </a:rPr>
              <a:t> contro il 77,0% di quelle maschili</a:t>
            </a:r>
            <a:endParaRPr lang="it-IT" sz="140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4EB5F03-880E-F5FF-7746-3D46D47BDF4E}"/>
              </a:ext>
            </a:extLst>
          </p:cNvPr>
          <p:cNvSpPr txBox="1">
            <a:spLocks/>
          </p:cNvSpPr>
          <p:nvPr/>
        </p:nvSpPr>
        <p:spPr>
          <a:xfrm>
            <a:off x="3420350" y="445336"/>
            <a:ext cx="8116330" cy="58634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IL PROFILO DELLE IMPRESE FEMMINILI</a:t>
            </a:r>
          </a:p>
        </p:txBody>
      </p:sp>
    </p:spTree>
    <p:extLst>
      <p:ext uri="{BB962C8B-B14F-4D97-AF65-F5344CB8AC3E}">
        <p14:creationId xmlns:p14="http://schemas.microsoft.com/office/powerpoint/2010/main" val="24115178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BC875DBC-BC89-4FF4-EC53-FB34B56571A8}"/>
              </a:ext>
            </a:extLst>
          </p:cNvPr>
          <p:cNvSpPr txBox="1"/>
          <p:nvPr/>
        </p:nvSpPr>
        <p:spPr>
          <a:xfrm>
            <a:off x="304800" y="1798630"/>
            <a:ext cx="5458836" cy="46089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1" indent="-228600">
              <a:spcAft>
                <a:spcPts val="750"/>
              </a:spcAft>
              <a:buClr>
                <a:schemeClr val="lt1"/>
              </a:buClr>
              <a:buSzPts val="2300"/>
              <a:buFont typeface="Arial" panose="020B0604020202020204" pitchFamily="34" charset="0"/>
              <a:buChar char="•"/>
              <a:tabLst>
                <a:tab pos="61386" algn="l"/>
              </a:tabLst>
            </a:pPr>
            <a:r>
              <a:rPr lang="it-IT" sz="1500" dirty="0">
                <a:solidFill>
                  <a:srgbClr val="212529"/>
                </a:solidFill>
                <a:latin typeface="+mj-lt"/>
              </a:rPr>
              <a:t>Il 3,3% delle imprese femminili nate nel 2018 ha cessato la propria attività già nel corso dello stesso anno. A tre anni dalla nascita (anno 2020) le cessazioni sono il 18,0%, contro il 14,7% riscontrato per le imprese non femminili con una riduzione di circa una impresa su cinque e corrispondente in via complementare a una probabilità di sopravvivenza dell’82,0% e un gap rispetto alle altre imprese di 3,3 punti percentuali.</a:t>
            </a:r>
          </a:p>
          <a:p>
            <a:pPr marL="228600" lvl="1" indent="-228600">
              <a:spcBef>
                <a:spcPts val="1000"/>
              </a:spcBef>
              <a:spcAft>
                <a:spcPts val="750"/>
              </a:spcAft>
              <a:buClr>
                <a:schemeClr val="lt1"/>
              </a:buClr>
              <a:buSzPts val="2300"/>
              <a:buFont typeface="Arial" panose="020B0604020202020204" pitchFamily="34" charset="0"/>
              <a:buChar char="•"/>
              <a:tabLst>
                <a:tab pos="61386" algn="l"/>
              </a:tabLst>
            </a:pPr>
            <a:r>
              <a:rPr lang="it-IT" sz="1500" dirty="0">
                <a:solidFill>
                  <a:srgbClr val="212529"/>
                </a:solidFill>
                <a:latin typeface="+mj-lt"/>
              </a:rPr>
              <a:t>Se si guarda ai valori a cinque anni (anno 2022), la soglia comunemente individuata per la conclusione della fase di start up delle attività, la probabilità di sopravvivenza per una impresa femminile è del 72,1%, con un differenziale di 4,9 punti percentuali rispetto alle altre imprese, indicativo di una maggiore fragilità per le iniziative imprenditoriali a esclusiva o prevalente conduzione femminile.</a:t>
            </a:r>
          </a:p>
          <a:p>
            <a:pPr marL="228600" lvl="1" indent="-228600">
              <a:spcBef>
                <a:spcPts val="1000"/>
              </a:spcBef>
              <a:spcAft>
                <a:spcPts val="750"/>
              </a:spcAft>
              <a:buClr>
                <a:schemeClr val="lt1"/>
              </a:buClr>
              <a:buSzPts val="2300"/>
              <a:buFont typeface="Arial" panose="020B0604020202020204" pitchFamily="34" charset="0"/>
              <a:buChar char="•"/>
              <a:tabLst>
                <a:tab pos="61386" algn="l"/>
              </a:tabLst>
            </a:pPr>
            <a:r>
              <a:rPr lang="it-IT" sz="1500" dirty="0">
                <a:solidFill>
                  <a:srgbClr val="212529"/>
                </a:solidFill>
                <a:latin typeface="+mj-lt"/>
              </a:rPr>
              <a:t>Una volta terminata la fase di start up le imprese femminili  presentano un </a:t>
            </a:r>
            <a:r>
              <a:rPr lang="it-IT" sz="1500" b="1" dirty="0">
                <a:solidFill>
                  <a:srgbClr val="6F3E91"/>
                </a:solidFill>
                <a:latin typeface="+mj-lt"/>
              </a:rPr>
              <a:t>tasso di sopravvivenza pari al 67,6% contro il 73,3% delle imprese non femminili</a:t>
            </a:r>
            <a:r>
              <a:rPr lang="it-IT" sz="1500" dirty="0">
                <a:solidFill>
                  <a:srgbClr val="212529"/>
                </a:solidFill>
                <a:latin typeface="+mj-lt"/>
              </a:rPr>
              <a:t>.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C71A71DB-4392-1B3F-3889-2A164C815ABE}"/>
              </a:ext>
            </a:extLst>
          </p:cNvPr>
          <p:cNvSpPr/>
          <p:nvPr/>
        </p:nvSpPr>
        <p:spPr>
          <a:xfrm>
            <a:off x="6202681" y="1701800"/>
            <a:ext cx="55393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b="1" dirty="0">
                <a:solidFill>
                  <a:srgbClr val="000000"/>
                </a:solidFill>
                <a:latin typeface="+mj-lt"/>
              </a:rPr>
              <a:t>Tasso di sopravvivenza delle imprese femminili e non, anni 2018-2023</a:t>
            </a:r>
            <a:endParaRPr lang="it-IT" sz="1400" b="1" dirty="0">
              <a:latin typeface="+mj-lt"/>
            </a:endParaRP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FAE7A765-C181-2E10-1051-A1E78E3C5AC0}"/>
              </a:ext>
            </a:extLst>
          </p:cNvPr>
          <p:cNvSpPr txBox="1">
            <a:spLocks/>
          </p:cNvSpPr>
          <p:nvPr/>
        </p:nvSpPr>
        <p:spPr>
          <a:xfrm>
            <a:off x="3420350" y="445336"/>
            <a:ext cx="8116330" cy="58634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LA PROBABILITA’ DI SOPRAVVIVENZA</a:t>
            </a:r>
          </a:p>
        </p:txBody>
      </p:sp>
      <p:graphicFrame>
        <p:nvGraphicFramePr>
          <p:cNvPr id="3" name="Grafico 2">
            <a:extLst>
              <a:ext uri="{FF2B5EF4-FFF2-40B4-BE49-F238E27FC236}">
                <a16:creationId xmlns:a16="http://schemas.microsoft.com/office/drawing/2014/main" id="{0E952A07-4FF2-40F5-8197-3A063CDC3DD5}"/>
              </a:ext>
            </a:extLst>
          </p:cNvPr>
          <p:cNvGraphicFramePr>
            <a:graphicFrameLocks/>
          </p:cNvGraphicFramePr>
          <p:nvPr/>
        </p:nvGraphicFramePr>
        <p:xfrm>
          <a:off x="6202681" y="2286000"/>
          <a:ext cx="5333999" cy="3721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05075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Brechas de genero en el mercado laboral - Fundación Aquae">
            <a:extLst>
              <a:ext uri="{FF2B5EF4-FFF2-40B4-BE49-F238E27FC236}">
                <a16:creationId xmlns:a16="http://schemas.microsoft.com/office/drawing/2014/main" id="{51044A34-C7DA-1BE2-62EE-DD9F1AEC076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977880" y="3327400"/>
            <a:ext cx="203200" cy="20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it-IT" sz="1200">
              <a:latin typeface="DM Sans" pitchFamily="2" charset="0"/>
            </a:endParaRP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D26E4DEB-413E-678C-A28B-DFE27E13CB34}"/>
              </a:ext>
            </a:extLst>
          </p:cNvPr>
          <p:cNvGrpSpPr/>
          <p:nvPr/>
        </p:nvGrpSpPr>
        <p:grpSpPr>
          <a:xfrm>
            <a:off x="5559852" y="2196789"/>
            <a:ext cx="5874843" cy="3702522"/>
            <a:chOff x="8280785" y="3041268"/>
            <a:chExt cx="8812264" cy="5553784"/>
          </a:xfrm>
        </p:grpSpPr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id="{5913A69F-5EEF-4B50-804E-E584487D9704}"/>
                </a:ext>
              </a:extLst>
            </p:cNvPr>
            <p:cNvSpPr txBox="1"/>
            <p:nvPr/>
          </p:nvSpPr>
          <p:spPr>
            <a:xfrm>
              <a:off x="10759442" y="8179553"/>
              <a:ext cx="1652376" cy="4154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>
                  <a:latin typeface="DM Sans" pitchFamily="2" charset="0"/>
                </a:rPr>
                <a:t>(Anno 2020)</a:t>
              </a:r>
            </a:p>
          </p:txBody>
        </p:sp>
        <p:pic>
          <p:nvPicPr>
            <p:cNvPr id="1028" name="Picture 4" descr="Brechas de genero en el mercado laboral - Fundación Aquae">
              <a:extLst>
                <a:ext uri="{FF2B5EF4-FFF2-40B4-BE49-F238E27FC236}">
                  <a16:creationId xmlns:a16="http://schemas.microsoft.com/office/drawing/2014/main" id="{28E63797-8114-6F1C-23DD-14899BE4F9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89079" y="3801213"/>
              <a:ext cx="5356535" cy="4378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3512CF7D-62FF-C81F-1730-8CA9F726388D}"/>
                </a:ext>
              </a:extLst>
            </p:cNvPr>
            <p:cNvSpPr txBox="1"/>
            <p:nvPr/>
          </p:nvSpPr>
          <p:spPr>
            <a:xfrm>
              <a:off x="14163773" y="3041268"/>
              <a:ext cx="2563683" cy="8771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1600" b="1" dirty="0">
                  <a:latin typeface="DM Sans" pitchFamily="2" charset="0"/>
                </a:rPr>
                <a:t>IMPRESE </a:t>
              </a:r>
            </a:p>
            <a:p>
              <a:pPr algn="ctr"/>
              <a:r>
                <a:rPr lang="it-IT" sz="1600" b="1" dirty="0">
                  <a:latin typeface="DM Sans" pitchFamily="2" charset="0"/>
                </a:rPr>
                <a:t>NON FEMMINILI</a:t>
              </a:r>
            </a:p>
          </p:txBody>
        </p:sp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4E9F716B-F340-0D22-C4DC-C6B98BFE3010}"/>
                </a:ext>
              </a:extLst>
            </p:cNvPr>
            <p:cNvSpPr txBox="1"/>
            <p:nvPr/>
          </p:nvSpPr>
          <p:spPr>
            <a:xfrm>
              <a:off x="8524605" y="4312503"/>
              <a:ext cx="1991776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b="1" dirty="0">
                  <a:latin typeface="DM Sans" pitchFamily="2" charset="0"/>
                </a:rPr>
                <a:t>IMPRESE </a:t>
              </a:r>
            </a:p>
            <a:p>
              <a:pPr algn="ctr"/>
              <a:r>
                <a:rPr lang="it-IT" sz="1600" b="1" dirty="0">
                  <a:latin typeface="DM Sans" pitchFamily="2" charset="0"/>
                </a:rPr>
                <a:t>FEMMINILI</a:t>
              </a:r>
            </a:p>
          </p:txBody>
        </p:sp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EA439955-F30B-FC70-62E7-5E6A0BE1C2AA}"/>
                </a:ext>
              </a:extLst>
            </p:cNvPr>
            <p:cNvSpPr txBox="1"/>
            <p:nvPr/>
          </p:nvSpPr>
          <p:spPr>
            <a:xfrm>
              <a:off x="13798179" y="3943319"/>
              <a:ext cx="3294870" cy="9694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sz="3600" b="1" dirty="0">
                  <a:solidFill>
                    <a:srgbClr val="000000"/>
                  </a:solidFill>
                  <a:latin typeface="DM Sans" pitchFamily="2" charset="0"/>
                </a:rPr>
                <a:t>190k€</a:t>
              </a:r>
              <a:endParaRPr lang="it-IT" sz="3600" b="1" dirty="0">
                <a:latin typeface="DM Sans" pitchFamily="2" charset="0"/>
              </a:endParaRP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1A044B38-D37D-AFFB-8F10-AD962756544E}"/>
                </a:ext>
              </a:extLst>
            </p:cNvPr>
            <p:cNvSpPr txBox="1"/>
            <p:nvPr/>
          </p:nvSpPr>
          <p:spPr>
            <a:xfrm>
              <a:off x="8280785" y="5271128"/>
              <a:ext cx="2772120" cy="8155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sz="2933" b="1" dirty="0">
                  <a:solidFill>
                    <a:srgbClr val="E0373F"/>
                  </a:solidFill>
                  <a:latin typeface="DM Sans" pitchFamily="2" charset="0"/>
                </a:rPr>
                <a:t>76k€ </a:t>
              </a:r>
            </a:p>
          </p:txBody>
        </p:sp>
      </p:grpSp>
      <p:sp>
        <p:nvSpPr>
          <p:cNvPr id="11" name="TextBox 5">
            <a:extLst>
              <a:ext uri="{FF2B5EF4-FFF2-40B4-BE49-F238E27FC236}">
                <a16:creationId xmlns:a16="http://schemas.microsoft.com/office/drawing/2014/main" id="{B518235C-2B0A-78A0-5DD2-87269DC0FE16}"/>
              </a:ext>
            </a:extLst>
          </p:cNvPr>
          <p:cNvSpPr txBox="1"/>
          <p:nvPr/>
        </p:nvSpPr>
        <p:spPr>
          <a:xfrm>
            <a:off x="672321" y="2703419"/>
            <a:ext cx="4508759" cy="2939266"/>
          </a:xfrm>
          <a:prstGeom prst="rect">
            <a:avLst/>
          </a:prstGeom>
        </p:spPr>
        <p:txBody>
          <a:bodyPr wrap="square" lIns="0" tIns="0" rIns="0" bIns="0" numCol="1" spcCol="0" rtlCol="0" anchor="t">
            <a:spAutoFit/>
          </a:bodyPr>
          <a:lstStyle/>
          <a:p>
            <a:pPr marL="228600" lvl="1" indent="-228600">
              <a:spcBef>
                <a:spcPts val="1000"/>
              </a:spcBef>
              <a:spcAft>
                <a:spcPts val="750"/>
              </a:spcAft>
              <a:buClr>
                <a:schemeClr val="lt1"/>
              </a:buClr>
              <a:buSzPts val="2300"/>
              <a:buFont typeface="Arial" panose="020B0604020202020204" pitchFamily="34" charset="0"/>
              <a:buChar char="•"/>
              <a:tabLst>
                <a:tab pos="61386" algn="l"/>
              </a:tabLst>
            </a:pPr>
            <a:r>
              <a:rPr lang="it-IT" sz="1600" dirty="0">
                <a:solidFill>
                  <a:srgbClr val="212529"/>
                </a:solidFill>
                <a:latin typeface="+mj-lt"/>
              </a:rPr>
              <a:t>A livello di performance economica, secondo elaborazioni su dati Istat relativi al 2020, si palesa un effetto genere in misura marcata a favore della componente non femminile: le imprese femminili hanno un livello di produttività (valore fatturato per addetto) pari a 76mila euro, di molto inferiore al parametro relativo alle imprese non femminili (190mila euro). </a:t>
            </a:r>
          </a:p>
          <a:p>
            <a:pPr marL="228600" lvl="1" indent="-228600">
              <a:spcBef>
                <a:spcPts val="1000"/>
              </a:spcBef>
              <a:spcAft>
                <a:spcPts val="750"/>
              </a:spcAft>
              <a:buClr>
                <a:schemeClr val="lt1"/>
              </a:buClr>
              <a:buSzPts val="2300"/>
              <a:buFont typeface="Arial" panose="020B0604020202020204" pitchFamily="34" charset="0"/>
              <a:buChar char="•"/>
              <a:tabLst>
                <a:tab pos="61386" algn="l"/>
              </a:tabLst>
            </a:pPr>
            <a:r>
              <a:rPr lang="it-IT" sz="1600" dirty="0">
                <a:solidFill>
                  <a:srgbClr val="212529"/>
                </a:solidFill>
                <a:latin typeface="+mj-lt"/>
              </a:rPr>
              <a:t>In altri termini, </a:t>
            </a:r>
            <a:r>
              <a:rPr lang="it-IT" sz="1600" b="1" dirty="0">
                <a:solidFill>
                  <a:srgbClr val="6F3E91"/>
                </a:solidFill>
                <a:latin typeface="+mj-lt"/>
              </a:rPr>
              <a:t>le imprese femminili presentano un livello di produttività inferiore del 60% rispetto a quelle delle imprese non femminili</a:t>
            </a:r>
            <a:r>
              <a:rPr lang="it-IT" sz="1600" dirty="0">
                <a:solidFill>
                  <a:srgbClr val="212529"/>
                </a:solidFill>
                <a:latin typeface="+mj-lt"/>
              </a:rPr>
              <a:t>. 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78B345CB-1874-C6CD-034D-C4AA9AF4D7D8}"/>
              </a:ext>
            </a:extLst>
          </p:cNvPr>
          <p:cNvSpPr txBox="1">
            <a:spLocks/>
          </p:cNvSpPr>
          <p:nvPr/>
        </p:nvSpPr>
        <p:spPr>
          <a:xfrm>
            <a:off x="3420350" y="445336"/>
            <a:ext cx="8116330" cy="58634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LA PRODUTTIVITA’</a:t>
            </a:r>
          </a:p>
        </p:txBody>
      </p:sp>
    </p:spTree>
    <p:extLst>
      <p:ext uri="{BB962C8B-B14F-4D97-AF65-F5344CB8AC3E}">
        <p14:creationId xmlns:p14="http://schemas.microsoft.com/office/powerpoint/2010/main" val="417438512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724</TotalTime>
  <Words>5948</Words>
  <Application>Microsoft Office PowerPoint</Application>
  <PresentationFormat>Widescreen</PresentationFormat>
  <Paragraphs>2377</Paragraphs>
  <Slides>32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DM Sans</vt:lpstr>
      <vt:lpstr>Tema di Office</vt:lpstr>
      <vt:lpstr>I NUMERI DELL’IMPRENDITORIA FEMMINILE IN SICILIA E NELLA CAMERA DI COMMERCIO DI MESSINA</vt:lpstr>
      <vt:lpstr>Indice</vt:lpstr>
      <vt:lpstr>L’IMPRENDITORIA FEMMINILE IN ITALIA</vt:lpstr>
      <vt:lpstr>Presentazione standard di PowerPoint</vt:lpstr>
      <vt:lpstr>IL SISTEMA IMPRENDITORIALE SI TINGE DI ROSA</vt:lpstr>
      <vt:lpstr>LE TOP FIVE (al 31 dicembre 2023)</vt:lpstr>
      <vt:lpstr>Presentazione standard di PowerPoint</vt:lpstr>
      <vt:lpstr>Presentazione standard di PowerPoint</vt:lpstr>
      <vt:lpstr>Presentazione standard di PowerPoint</vt:lpstr>
      <vt:lpstr>LE IMPRESE FEMMINILI IN SICILIA E NELLA CAMERA DI COMMERCIO DI MESSINA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LE IMPRESE FEMMINILI E LE TRANSIZIONI GEMELLE</vt:lpstr>
      <vt:lpstr>Presentazione standard di PowerPoint</vt:lpstr>
      <vt:lpstr>Presentazione standard di PowerPoint</vt:lpstr>
      <vt:lpstr>LE IMPRESE FEMMINILI NELLA CULTURA E NELL’ECONOMIA DEL MARE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Titolo della PRESENTAZIONE</dc:title>
  <dc:creator>Padelli Riccardo</dc:creator>
  <cp:lastModifiedBy>Silvia PETRONE</cp:lastModifiedBy>
  <cp:revision>274</cp:revision>
  <cp:lastPrinted>2024-02-29T13:29:07Z</cp:lastPrinted>
  <dcterms:created xsi:type="dcterms:W3CDTF">2023-10-16T09:06:46Z</dcterms:created>
  <dcterms:modified xsi:type="dcterms:W3CDTF">2024-04-16T11:16:52Z</dcterms:modified>
</cp:coreProperties>
</file>