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Ex1.xml" ContentType="application/vnd.ms-office.chartex+xml"/>
  <Override PartName="/ppt/charts/style4.xml" ContentType="application/vnd.ms-office.chartstyle+xml"/>
  <Override PartName="/ppt/charts/colors4.xml" ContentType="application/vnd.ms-office.chartcolorstyle+xml"/>
  <Override PartName="/ppt/charts/chart4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5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.xml" ContentType="application/vnd.openxmlformats-officedocument.presentationml.notesSlide+xml"/>
  <Override PartName="/ppt/charts/chart6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7" r:id="rId4"/>
    <p:sldId id="261" r:id="rId5"/>
    <p:sldId id="268" r:id="rId6"/>
    <p:sldId id="259" r:id="rId7"/>
    <p:sldId id="332" r:id="rId8"/>
    <p:sldId id="368" r:id="rId9"/>
    <p:sldId id="267" r:id="rId10"/>
    <p:sldId id="269" r:id="rId11"/>
    <p:sldId id="367" r:id="rId12"/>
    <p:sldId id="353" r:id="rId13"/>
    <p:sldId id="356" r:id="rId14"/>
    <p:sldId id="371" r:id="rId15"/>
    <p:sldId id="262" r:id="rId16"/>
    <p:sldId id="346" r:id="rId17"/>
    <p:sldId id="355" r:id="rId18"/>
    <p:sldId id="357" r:id="rId19"/>
    <p:sldId id="358" r:id="rId20"/>
    <p:sldId id="370" r:id="rId21"/>
    <p:sldId id="360" r:id="rId22"/>
    <p:sldId id="363" r:id="rId23"/>
    <p:sldId id="362" r:id="rId24"/>
    <p:sldId id="364" r:id="rId25"/>
  </p:sldIdLst>
  <p:sldSz cx="12192000" cy="685800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A400030-6678-1CE5-9FEE-C59793FEDC60}" name="Stefania Vacca" initials="SV" userId="S::stefania.vacca@tagliacarne.onmicrosoft.com::2c60211e-e313-4e61-b572-ffb9f77e118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ECF6"/>
    <a:srgbClr val="002060"/>
    <a:srgbClr val="0000FF"/>
    <a:srgbClr val="CCECFF"/>
    <a:srgbClr val="0F9ED5"/>
    <a:srgbClr val="0E99D0"/>
    <a:srgbClr val="0F5777"/>
    <a:srgbClr val="DCE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42" autoAdjust="0"/>
    <p:restoredTop sz="94637" autoAdjust="0"/>
  </p:normalViewPr>
  <p:slideViewPr>
    <p:cSldViewPr snapToGrid="0">
      <p:cViewPr varScale="1">
        <p:scale>
          <a:sx n="110" d="100"/>
          <a:sy n="110" d="100"/>
        </p:scale>
        <p:origin x="870" y="5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intra.tagliacarne.it\dfs\IGTDFS\NewArch-IGT\Studi\2024\24T02STU0469_Informare%20(FR-LT)_Economia%20del%20mare\XII%20Rapporto\Presentazione%20ECM2024%2010%20Luglio\Presentazione%20ECM2024_10luglio20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GTA088\Documents\Centro%20studi%20Tagliacarne\Progetti%202024\24T02STU0469_Economia%20del%20mare\Dati\Moltiplicatore\Moltiplicatore_mare_vag2021_2022(ed23)_107prov_def_WORK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intra.tagliacarne.it\dfs\IGTDFS\NewArch-IGT\Studi\2024\24T02STU0469_Informare%20(FR-LT)_Economia%20del%20mare\XII%20Rapporto\Presentazione%20ECM2024%2010%20Luglio\Presentazione%20ECM2024_10luglio2024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intra.tagliacarne.it\dfs\IGTDFS\NewArch-IGT\Studi\2024\24T02STU0469_Informare%20(FR-LT)_Economia%20del%20mare\XII%20Rapporto\Presentazione%20ECM2024%2010%20Luglio\Presentazione%20ECM2024_10luglio2024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gta108\Downloads\Presentazione%20ECM2024_10luglio2024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GTA088\Documents\Centro%20studi%20Tagliacarne\Progetti%202024\24T02STU0469_Economia%20del%20mare\Dati\Moltiplicatore\Moltiplicatore_mare_vag2021_2022(ed23)_107prov_def_WORK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file:///\\intra.tagliacarne.it\dfs\IGTDFS\NewArch-IGT\Studi\2024\24T02STU0469_Informare%20(FR-LT)_Economia%20del%20mare\XII%20Rapporto\Presentazione%20ECM2024%2010%20Luglio\Presentazione%20ECM2024_10luglio202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607923100887966"/>
          <c:y val="3.8305288487903537E-2"/>
          <c:w val="0.40389549786131362"/>
          <c:h val="0.7802244355385333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'Dinamica va e occ'!$B$4</c:f>
              <c:strCache>
                <c:ptCount val="1"/>
                <c:pt idx="0">
                  <c:v>Occupati</c:v>
                </c:pt>
              </c:strCache>
            </c:strRef>
          </c:tx>
          <c:spPr>
            <a:solidFill>
              <a:srgbClr val="6AECF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'Dinamica va e occ'!$A$5:$A$13</c:f>
              <c:strCache>
                <c:ptCount val="9"/>
                <c:pt idx="0">
                  <c:v>TOTALE ECONOMIA</c:v>
                </c:pt>
                <c:pt idx="1">
                  <c:v>TOTALE ECONOMIA DEL MARE</c:v>
                </c:pt>
                <c:pt idx="2">
                  <c:v>Industria delle estrazioni marine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Filiera della cantieristica</c:v>
                </c:pt>
                <c:pt idx="6">
                  <c:v>Movimentazione di merci e passeggeri via mare</c:v>
                </c:pt>
                <c:pt idx="7">
                  <c:v>Attività sportive e ricreative</c:v>
                </c:pt>
                <c:pt idx="8">
                  <c:v>Servizi di alloggio e ristorazione</c:v>
                </c:pt>
              </c:strCache>
            </c:strRef>
          </c:cat>
          <c:val>
            <c:numRef>
              <c:f>'Dinamica va e occ'!$B$5:$B$13</c:f>
              <c:numCache>
                <c:formatCode>0.0</c:formatCode>
                <c:ptCount val="9"/>
                <c:pt idx="0">
                  <c:v>1.7350157728706677</c:v>
                </c:pt>
                <c:pt idx="1">
                  <c:v>6.5690192091373518</c:v>
                </c:pt>
                <c:pt idx="2">
                  <c:v>-10.479129931905518</c:v>
                </c:pt>
                <c:pt idx="3">
                  <c:v>-0.44986351457779961</c:v>
                </c:pt>
                <c:pt idx="4">
                  <c:v>1.1505892507191788</c:v>
                </c:pt>
                <c:pt idx="5">
                  <c:v>5.9201040488903658</c:v>
                </c:pt>
                <c:pt idx="6">
                  <c:v>6.6260875280883766</c:v>
                </c:pt>
                <c:pt idx="7">
                  <c:v>9.0617943389592455</c:v>
                </c:pt>
                <c:pt idx="8">
                  <c:v>11.191835554946579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EB-46D2-BBFA-78D1553EF90B}"/>
            </c:ext>
          </c:extLst>
        </c:ser>
        <c:ser>
          <c:idx val="1"/>
          <c:order val="1"/>
          <c:tx>
            <c:strRef>
              <c:f>'Dinamica va e occ'!$C$4</c:f>
              <c:strCache>
                <c:ptCount val="1"/>
                <c:pt idx="0">
                  <c:v>Valore aggiunto</c:v>
                </c:pt>
              </c:strCache>
            </c:strRef>
          </c:tx>
          <c:spPr>
            <a:solidFill>
              <a:srgbClr val="2093C6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-5.0943388657943177E-3"/>
                  <c:y val="-1.2768281995684672E-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FEB-46D2-BBFA-78D1553EF90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'Dinamica va e occ'!$A$5:$A$13</c:f>
              <c:strCache>
                <c:ptCount val="9"/>
                <c:pt idx="0">
                  <c:v>TOTALE ECONOMIA</c:v>
                </c:pt>
                <c:pt idx="1">
                  <c:v>TOTALE ECONOMIA DEL MARE</c:v>
                </c:pt>
                <c:pt idx="2">
                  <c:v>Industria delle estrazioni marine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Filiera della cantieristica</c:v>
                </c:pt>
                <c:pt idx="6">
                  <c:v>Movimentazione di merci e passeggeri via mare</c:v>
                </c:pt>
                <c:pt idx="7">
                  <c:v>Attività sportive e ricreative</c:v>
                </c:pt>
                <c:pt idx="8">
                  <c:v>Servizi di alloggio e ristorazione</c:v>
                </c:pt>
              </c:strCache>
            </c:strRef>
          </c:cat>
          <c:val>
            <c:numRef>
              <c:f>'Dinamica va e occ'!$C$5:$C$13</c:f>
              <c:numCache>
                <c:formatCode>0.0</c:formatCode>
                <c:ptCount val="9"/>
                <c:pt idx="0">
                  <c:v>6.9284797631705004</c:v>
                </c:pt>
                <c:pt idx="1">
                  <c:v>15.125864109718876</c:v>
                </c:pt>
                <c:pt idx="2">
                  <c:v>-54.089517000308163</c:v>
                </c:pt>
                <c:pt idx="3">
                  <c:v>6.0619586722072683</c:v>
                </c:pt>
                <c:pt idx="4">
                  <c:v>8.7911134482789208</c:v>
                </c:pt>
                <c:pt idx="5">
                  <c:v>11.949744367718139</c:v>
                </c:pt>
                <c:pt idx="6">
                  <c:v>18.97158818393261</c:v>
                </c:pt>
                <c:pt idx="7">
                  <c:v>19.344663687905523</c:v>
                </c:pt>
                <c:pt idx="8">
                  <c:v>29.13013589648429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FEB-46D2-BBFA-78D1553EF90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5"/>
        <c:overlap val="8"/>
        <c:axId val="644283424"/>
        <c:axId val="76477536"/>
      </c:barChart>
      <c:catAx>
        <c:axId val="644283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76477536"/>
        <c:crosses val="autoZero"/>
        <c:auto val="1"/>
        <c:lblAlgn val="ctr"/>
        <c:lblOffset val="100"/>
        <c:noMultiLvlLbl val="0"/>
      </c:catAx>
      <c:valAx>
        <c:axId val="76477536"/>
        <c:scaling>
          <c:orientation val="minMax"/>
        </c:scaling>
        <c:delete val="0"/>
        <c:axPos val="b"/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4283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266089269673651"/>
          <c:y val="0.90516425718359605"/>
          <c:w val="0.42203669261080184"/>
          <c:h val="6.64003119262432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/>
          </a:solidFill>
        </a:defRPr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it-IT" sz="1400" b="1" i="0" u="none" strike="noStrike" kern="1200" spc="0" baseline="0" dirty="0">
                <a:solidFill>
                  <a:sysClr val="windowText" lastClr="000000"/>
                </a:solidFill>
              </a:rPr>
              <a:t>Serie storica del moltiplicatore (Anni 2019-2022)</a:t>
            </a:r>
          </a:p>
        </c:rich>
      </c:tx>
      <c:layout>
        <c:manualLayout>
          <c:xMode val="edge"/>
          <c:yMode val="edge"/>
          <c:x val="0.10252777777777777"/>
          <c:y val="5.74005332373945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Toscana!$AD$36:$AG$36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Toscana!$AD$37:$AG$37</c:f>
              <c:numCache>
                <c:formatCode>0.00</c:formatCode>
                <c:ptCount val="4"/>
                <c:pt idx="0">
                  <c:v>1.7693279675868527</c:v>
                </c:pt>
                <c:pt idx="1">
                  <c:v>1.6562076631763563</c:v>
                </c:pt>
                <c:pt idx="2">
                  <c:v>1.7240021766306379</c:v>
                </c:pt>
                <c:pt idx="3">
                  <c:v>1.7616995857224245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8B-4BD1-8479-674F9400FCC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5"/>
        <c:overlap val="-27"/>
        <c:axId val="948204608"/>
        <c:axId val="948205088"/>
      </c:barChart>
      <c:catAx>
        <c:axId val="94820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48205088"/>
        <c:crosses val="autoZero"/>
        <c:auto val="1"/>
        <c:lblAlgn val="ctr"/>
        <c:lblOffset val="100"/>
        <c:noMultiLvlLbl val="0"/>
      </c:catAx>
      <c:valAx>
        <c:axId val="948205088"/>
        <c:scaling>
          <c:orientation val="minMax"/>
        </c:scaling>
        <c:delete val="0"/>
        <c:axPos val="l"/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48204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accent1">
            <a:lumMod val="5000"/>
            <a:lumOff val="95000"/>
          </a:schemeClr>
        </a:gs>
        <a:gs pos="74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2700000" scaled="1"/>
      <a:tileRect/>
    </a:gradFill>
    <a:ln w="9525" cap="flat" cmpd="sng" algn="ctr">
      <a:noFill/>
      <a:round/>
    </a:ln>
    <a:effectLst/>
  </c:spPr>
  <c:txPr>
    <a:bodyPr/>
    <a:lstStyle/>
    <a:p>
      <a:pPr>
        <a:defRPr sz="1200"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Moltiplicatore_regioni!$B$7</c:f>
              <c:strCache>
                <c:ptCount val="1"/>
                <c:pt idx="0">
                  <c:v>Valore aggiunto prodotto (scala sn)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10000"/>
                  <a:lumOff val="90000"/>
                </a:schemeClr>
              </a:solidFill>
            </a:ln>
            <a:effectLst/>
          </c:spPr>
          <c:invertIfNegative val="0"/>
          <c:dLbls>
            <c:dLbl>
              <c:idx val="3"/>
              <c:layout>
                <c:manualLayout>
                  <c:x val="-6.71542913829626E-17"/>
                  <c:y val="1.84586986617443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0C9-4F34-99EA-B1641BFFABD8}"/>
                </c:ext>
              </c:extLst>
            </c:dLbl>
            <c:dLbl>
              <c:idx val="6"/>
              <c:layout>
                <c:manualLayout>
                  <c:x val="0"/>
                  <c:y val="1.95407914020517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0C9-4F34-99EA-B1641BFFABD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Moltiplicatore_regioni!$A$8:$A$14</c:f>
              <c:strCache>
                <c:ptCount val="7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  <c:pt idx="6">
                  <c:v>Industria delle estrazioni marine</c:v>
                </c:pt>
              </c:strCache>
            </c:strRef>
          </c:cat>
          <c:val>
            <c:numRef>
              <c:f>Moltiplicatore_regioni!$B$8:$B$14</c:f>
              <c:numCache>
                <c:formatCode>0.0</c:formatCode>
                <c:ptCount val="7"/>
                <c:pt idx="0">
                  <c:v>18.451290351608829</c:v>
                </c:pt>
                <c:pt idx="1">
                  <c:v>12.664592453273077</c:v>
                </c:pt>
                <c:pt idx="2">
                  <c:v>8.653831499023001</c:v>
                </c:pt>
                <c:pt idx="3">
                  <c:v>15.920357775344241</c:v>
                </c:pt>
                <c:pt idx="4">
                  <c:v>5.4787799578539813</c:v>
                </c:pt>
                <c:pt idx="5">
                  <c:v>2.9910232494254179</c:v>
                </c:pt>
                <c:pt idx="6">
                  <c:v>0.39207533129500938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C9-4F34-99EA-B1641BFFABD8}"/>
            </c:ext>
          </c:extLst>
        </c:ser>
        <c:ser>
          <c:idx val="1"/>
          <c:order val="1"/>
          <c:tx>
            <c:strRef>
              <c:f>Moltiplicatore_regioni!$C$7</c:f>
              <c:strCache>
                <c:ptCount val="1"/>
                <c:pt idx="0">
                  <c:v>Valore aggiunto attivato (scala sn)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2">
                  <a:lumMod val="10000"/>
                  <a:lumOff val="90000"/>
                </a:schemeClr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4.15320719889247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0C9-4F34-99EA-B1641BFFABD8}"/>
                </c:ext>
              </c:extLst>
            </c:dLbl>
            <c:dLbl>
              <c:idx val="3"/>
              <c:layout>
                <c:manualLayout>
                  <c:x val="1.8315018315017643E-3"/>
                  <c:y val="-1.38888888888889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0C9-4F34-99EA-B1641BFFABD8}"/>
                </c:ext>
              </c:extLst>
            </c:dLbl>
            <c:dLbl>
              <c:idx val="6"/>
              <c:layout>
                <c:manualLayout>
                  <c:x val="1.0673094296221195E-16"/>
                  <c:y val="-1.55284581922244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0C9-4F34-99EA-B1641BFFABD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Moltiplicatore_regioni!$A$8:$A$14</c:f>
              <c:strCache>
                <c:ptCount val="7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  <c:pt idx="6">
                  <c:v>Industria delle estrazioni marine</c:v>
                </c:pt>
              </c:strCache>
            </c:strRef>
          </c:cat>
          <c:val>
            <c:numRef>
              <c:f>Moltiplicatore_regioni!$C$8:$C$14</c:f>
              <c:numCache>
                <c:formatCode>0.0</c:formatCode>
                <c:ptCount val="7"/>
                <c:pt idx="0">
                  <c:v>34.664530550094263</c:v>
                </c:pt>
                <c:pt idx="1">
                  <c:v>33.851699921465979</c:v>
                </c:pt>
                <c:pt idx="2">
                  <c:v>21.421582969154034</c:v>
                </c:pt>
                <c:pt idx="3">
                  <c:v>7.8066675649869799</c:v>
                </c:pt>
                <c:pt idx="4">
                  <c:v>9.5172599532009272</c:v>
                </c:pt>
                <c:pt idx="5">
                  <c:v>6.159584648303734</c:v>
                </c:pt>
                <c:pt idx="6">
                  <c:v>0.29981905378823587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0C9-4F34-99EA-B1641BFFAB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9"/>
        <c:overlap val="100"/>
        <c:axId val="643624784"/>
        <c:axId val="643626752"/>
      </c:barChart>
      <c:lineChart>
        <c:grouping val="standard"/>
        <c:varyColors val="0"/>
        <c:ser>
          <c:idx val="2"/>
          <c:order val="2"/>
          <c:tx>
            <c:strRef>
              <c:f>Moltiplicatore_regioni!$D$7</c:f>
              <c:strCache>
                <c:ptCount val="1"/>
                <c:pt idx="0">
                  <c:v>Moltiplicatore (scala dx)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3"/>
              <c:layout>
                <c:manualLayout>
                  <c:x val="-2.5488010088081929E-2"/>
                  <c:y val="-5.58946220342462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0C9-4F34-99EA-B1641BFFABD8}"/>
                </c:ext>
              </c:extLst>
            </c:dLbl>
            <c:dLbl>
              <c:idx val="4"/>
              <c:layout>
                <c:manualLayout>
                  <c:x val="-2.3021488579217871E-2"/>
                  <c:y val="-4.38678943930344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0C9-4F34-99EA-B1641BFFABD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accent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Moltiplicatore_regioni!$A$8:$A$14</c:f>
              <c:strCache>
                <c:ptCount val="7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  <c:pt idx="6">
                  <c:v>Industria delle estrazioni marine</c:v>
                </c:pt>
              </c:strCache>
            </c:strRef>
          </c:cat>
          <c:val>
            <c:numRef>
              <c:f>Moltiplicatore_regioni!$D$8:$D$14</c:f>
              <c:numCache>
                <c:formatCode>0.0</c:formatCode>
                <c:ptCount val="7"/>
                <c:pt idx="0">
                  <c:v>1.8787049517689565</c:v>
                </c:pt>
                <c:pt idx="1">
                  <c:v>2.6729403292181932</c:v>
                </c:pt>
                <c:pt idx="2">
                  <c:v>2.4753871128149969</c:v>
                </c:pt>
                <c:pt idx="3">
                  <c:v>0.49035754567508022</c:v>
                </c:pt>
                <c:pt idx="4">
                  <c:v>1.7371130117313212</c:v>
                </c:pt>
                <c:pt idx="5">
                  <c:v>2.0593569941280139</c:v>
                </c:pt>
                <c:pt idx="6">
                  <c:v>0.76469757175985886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0C9-4F34-99EA-B1641BFFAB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3614616"/>
        <c:axId val="643614288"/>
      </c:lineChart>
      <c:catAx>
        <c:axId val="643624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3626752"/>
        <c:crosses val="autoZero"/>
        <c:auto val="1"/>
        <c:lblAlgn val="ctr"/>
        <c:lblOffset val="100"/>
        <c:noMultiLvlLbl val="0"/>
      </c:catAx>
      <c:valAx>
        <c:axId val="643626752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3624784"/>
        <c:crosses val="autoZero"/>
        <c:crossBetween val="between"/>
      </c:valAx>
      <c:valAx>
        <c:axId val="643614288"/>
        <c:scaling>
          <c:orientation val="minMax"/>
        </c:scaling>
        <c:delete val="0"/>
        <c:axPos val="r"/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3614616"/>
        <c:crosses val="max"/>
        <c:crossBetween val="between"/>
      </c:valAx>
      <c:catAx>
        <c:axId val="6436146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4361428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it-I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68892352390812"/>
          <c:y val="0.18824058156837997"/>
          <c:w val="0.85618752246598273"/>
          <c:h val="0.57673006717228614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'va e territori'!$A$14</c:f>
              <c:strCache>
                <c:ptCount val="1"/>
                <c:pt idx="0">
                  <c:v>Nord-Ovest</c:v>
                </c:pt>
              </c:strCache>
            </c:strRef>
          </c:tx>
          <c:spPr>
            <a:solidFill>
              <a:schemeClr val="tx2">
                <a:lumMod val="10000"/>
                <a:lumOff val="90000"/>
              </a:schemeClr>
            </a:solidFill>
            <a:ln>
              <a:solidFill>
                <a:schemeClr val="tx2">
                  <a:lumMod val="10000"/>
                  <a:lumOff val="9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effectLst>
                      <a:outerShdw blurRad="38100" dist="38100" dir="2700000" algn="tl">
                        <a:schemeClr val="bg1">
                          <a:alpha val="43000"/>
                        </a:scheme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'va e territori'!$D$13:$E$13</c:f>
              <c:strCache>
                <c:ptCount val="2"/>
                <c:pt idx="0">
                  <c:v>Economia del mare</c:v>
                </c:pt>
                <c:pt idx="1">
                  <c:v>TOTALE ECONOMIA</c:v>
                </c:pt>
              </c:strCache>
            </c:strRef>
          </c:cat>
          <c:val>
            <c:numRef>
              <c:f>'va e territori'!$D$14:$E$14</c:f>
              <c:numCache>
                <c:formatCode>0.0</c:formatCode>
                <c:ptCount val="2"/>
                <c:pt idx="0">
                  <c:v>19.362805136783813</c:v>
                </c:pt>
                <c:pt idx="1">
                  <c:v>32.700222313109549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0D-4975-A2B4-52E1782DDC7E}"/>
            </c:ext>
          </c:extLst>
        </c:ser>
        <c:ser>
          <c:idx val="1"/>
          <c:order val="1"/>
          <c:tx>
            <c:strRef>
              <c:f>'va e territori'!$A$15</c:f>
              <c:strCache>
                <c:ptCount val="1"/>
                <c:pt idx="0">
                  <c:v>Nord-Est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10000"/>
                  <a:lumOff val="9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'va e territori'!$D$13:$E$13</c:f>
              <c:strCache>
                <c:ptCount val="2"/>
                <c:pt idx="0">
                  <c:v>Economia del mare</c:v>
                </c:pt>
                <c:pt idx="1">
                  <c:v>TOTALE ECONOMIA</c:v>
                </c:pt>
              </c:strCache>
            </c:strRef>
          </c:cat>
          <c:val>
            <c:numRef>
              <c:f>'va e territori'!$D$15:$E$15</c:f>
              <c:numCache>
                <c:formatCode>0.0</c:formatCode>
                <c:ptCount val="2"/>
                <c:pt idx="0">
                  <c:v>19.498563110058416</c:v>
                </c:pt>
                <c:pt idx="1">
                  <c:v>23.58898130668145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0D-4975-A2B4-52E1782DDC7E}"/>
            </c:ext>
          </c:extLst>
        </c:ser>
        <c:ser>
          <c:idx val="2"/>
          <c:order val="2"/>
          <c:tx>
            <c:strRef>
              <c:f>'va e territori'!$A$16</c:f>
              <c:strCache>
                <c:ptCount val="1"/>
                <c:pt idx="0">
                  <c:v>Centro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solidFill>
                  <a:schemeClr val="tx2">
                    <a:lumMod val="10000"/>
                    <a:lumOff val="9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2DFB-46CA-ACF2-E327139A2EC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'va e territori'!$D$13:$E$13</c:f>
              <c:strCache>
                <c:ptCount val="2"/>
                <c:pt idx="0">
                  <c:v>Economia del mare</c:v>
                </c:pt>
                <c:pt idx="1">
                  <c:v>TOTALE ECONOMIA</c:v>
                </c:pt>
              </c:strCache>
            </c:strRef>
          </c:cat>
          <c:val>
            <c:numRef>
              <c:f>'va e territori'!$D$16:$E$16</c:f>
              <c:numCache>
                <c:formatCode>0.0</c:formatCode>
                <c:ptCount val="2"/>
                <c:pt idx="0">
                  <c:v>28.895664824738386</c:v>
                </c:pt>
                <c:pt idx="1">
                  <c:v>21.252603806773934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0D-4975-A2B4-52E1782DDC7E}"/>
            </c:ext>
          </c:extLst>
        </c:ser>
        <c:ser>
          <c:idx val="3"/>
          <c:order val="3"/>
          <c:tx>
            <c:strRef>
              <c:f>'va e territori'!$A$17</c:f>
              <c:strCache>
                <c:ptCount val="1"/>
                <c:pt idx="0">
                  <c:v>Sud e Isole</c:v>
                </c:pt>
              </c:strCache>
            </c:strRef>
          </c:tx>
          <c:spPr>
            <a:solidFill>
              <a:srgbClr val="6AECF6"/>
            </a:solidFill>
            <a:ln>
              <a:solidFill>
                <a:schemeClr val="tx2">
                  <a:lumMod val="10000"/>
                  <a:lumOff val="9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'va e territori'!$D$13:$E$13</c:f>
              <c:strCache>
                <c:ptCount val="2"/>
                <c:pt idx="0">
                  <c:v>Economia del mare</c:v>
                </c:pt>
                <c:pt idx="1">
                  <c:v>TOTALE ECONOMIA</c:v>
                </c:pt>
              </c:strCache>
            </c:strRef>
          </c:cat>
          <c:val>
            <c:numRef>
              <c:f>'va e territori'!$D$17:$E$17</c:f>
              <c:numCache>
                <c:formatCode>0.0</c:formatCode>
                <c:ptCount val="2"/>
                <c:pt idx="0">
                  <c:v>32.242966928419378</c:v>
                </c:pt>
                <c:pt idx="1">
                  <c:v>22.458192573435053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0D-4975-A2B4-52E1782DDC7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488020512"/>
        <c:axId val="488020032"/>
      </c:barChart>
      <c:catAx>
        <c:axId val="488020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it-IT"/>
          </a:p>
        </c:txPr>
        <c:crossAx val="488020032"/>
        <c:crosses val="autoZero"/>
        <c:auto val="1"/>
        <c:lblAlgn val="ctr"/>
        <c:lblOffset val="100"/>
        <c:noMultiLvlLbl val="0"/>
      </c:catAx>
      <c:valAx>
        <c:axId val="48802003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488020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050">
          <a:solidFill>
            <a:schemeClr val="bg1"/>
          </a:solidFill>
        </a:defRPr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DCEAF7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6168-4FD1-9931-CFE0CA42E507}"/>
              </c:ext>
            </c:extLst>
          </c:dPt>
          <c:dPt>
            <c:idx val="2"/>
            <c:invertIfNegative val="0"/>
            <c:bubble3D val="0"/>
            <c:spPr>
              <a:solidFill>
                <a:srgbClr val="0F9ED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168-4FD1-9931-CFE0CA42E507}"/>
              </c:ext>
            </c:extLst>
          </c:dPt>
          <c:dPt>
            <c:idx val="3"/>
            <c:invertIfNegative val="0"/>
            <c:bubble3D val="0"/>
            <c:spPr>
              <a:solidFill>
                <a:srgbClr val="6AECF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6168-4FD1-9931-CFE0CA42E507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168-4FD1-9931-CFE0CA42E507}"/>
              </c:ext>
            </c:extLst>
          </c:dPt>
          <c:dLbls>
            <c:dLbl>
              <c:idx val="0"/>
              <c:numFmt formatCode="#,##0.0" sourceLinked="0"/>
              <c:spPr>
                <a:noFill/>
                <a:ln>
                  <a:noFill/>
                </a:ln>
                <a:effectLst/>
              </c:spPr>
              <c:txPr>
                <a:bodyPr rot="5400000" spcFirstLastPara="1" vertOverflow="ellipsis" wrap="square" anchor="ctr" anchorCtr="1"/>
                <a:lstStyle/>
                <a:p>
                  <a:pPr>
                    <a:defRPr sz="1500" b="1" i="0" u="none" strike="noStrike" kern="1200" baseline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chemeClr val="bg1">
                            <a:alpha val="43000"/>
                          </a:scheme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6168-4FD1-9931-CFE0CA42E507}"/>
                </c:ext>
              </c:extLst>
            </c:dLbl>
            <c:dLbl>
              <c:idx val="4"/>
              <c:numFmt formatCode="#,##0.0" sourceLinked="0"/>
              <c:spPr>
                <a:noFill/>
                <a:ln>
                  <a:noFill/>
                </a:ln>
                <a:effectLst/>
              </c:spPr>
              <c:txPr>
                <a:bodyPr rot="5400000" spcFirstLastPara="1" vertOverflow="ellipsis" wrap="square" anchor="ctr" anchorCtr="1"/>
                <a:lstStyle/>
                <a:p>
                  <a:pPr>
                    <a:defRPr sz="1500" b="1" i="0" u="none" strike="noStrike" kern="1200" baseline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chemeClr val="bg1">
                            <a:alpha val="43000"/>
                          </a:scheme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6168-4FD1-9931-CFE0CA42E507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5400000" spcFirstLastPara="1" vertOverflow="ellipsis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'18. va e territori'!$A$27:$A$31</c:f>
              <c:strCache>
                <c:ptCount val="5"/>
                <c:pt idx="0">
                  <c:v>Nord-Ovest</c:v>
                </c:pt>
                <c:pt idx="1">
                  <c:v>Nord-Est</c:v>
                </c:pt>
                <c:pt idx="2">
                  <c:v>Centro</c:v>
                </c:pt>
                <c:pt idx="3">
                  <c:v>Sud e Isole</c:v>
                </c:pt>
                <c:pt idx="4">
                  <c:v>Italia</c:v>
                </c:pt>
              </c:strCache>
            </c:strRef>
          </c:cat>
          <c:val>
            <c:numRef>
              <c:f>'18. va e territori'!$E$27:$E$31</c:f>
              <c:numCache>
                <c:formatCode>0.0</c:formatCode>
                <c:ptCount val="5"/>
                <c:pt idx="0">
                  <c:v>117.82861852333539</c:v>
                </c:pt>
                <c:pt idx="1">
                  <c:v>116.75242255857823</c:v>
                </c:pt>
                <c:pt idx="2">
                  <c:v>97.689235233289736</c:v>
                </c:pt>
                <c:pt idx="3">
                  <c:v>86.472343530840874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168-4FD1-9931-CFE0CA42E50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94"/>
        <c:overlap val="-27"/>
        <c:axId val="423764624"/>
        <c:axId val="219182112"/>
      </c:barChart>
      <c:catAx>
        <c:axId val="42376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it-IT"/>
          </a:p>
        </c:txPr>
        <c:crossAx val="219182112"/>
        <c:crosses val="autoZero"/>
        <c:auto val="1"/>
        <c:lblAlgn val="ctr"/>
        <c:lblOffset val="100"/>
        <c:noMultiLvlLbl val="0"/>
      </c:catAx>
      <c:valAx>
        <c:axId val="219182112"/>
        <c:scaling>
          <c:orientation val="minMax"/>
        </c:scaling>
        <c:delete val="1"/>
        <c:axPos val="l"/>
        <c:numFmt formatCode="#,##0" sourceLinked="0"/>
        <c:majorTickMark val="none"/>
        <c:minorTickMark val="none"/>
        <c:tickLblPos val="nextTo"/>
        <c:crossAx val="423764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b="1">
          <a:solidFill>
            <a:schemeClr val="tx1"/>
          </a:solidFill>
        </a:defRPr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1035874450640532E-2"/>
          <c:y val="3.6189108974614075E-2"/>
          <c:w val="0.91792825109871889"/>
          <c:h val="0.6122071180430170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Toscana!$V$7</c:f>
              <c:strCache>
                <c:ptCount val="1"/>
                <c:pt idx="0">
                  <c:v>Valore aggiunto prodotto (scala sn)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3"/>
              <c:layout>
                <c:manualLayout>
                  <c:x val="0"/>
                  <c:y val="3.59108930973317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241-4E6A-B0F7-8A4C81075D0A}"/>
                </c:ext>
              </c:extLst>
            </c:dLbl>
            <c:dLbl>
              <c:idx val="6"/>
              <c:layout>
                <c:manualLayout>
                  <c:x val="0"/>
                  <c:y val="1.95407914020517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241-4E6A-B0F7-8A4C81075D0A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Toscana!$U$8:$U$13</c:f>
              <c:strCache>
                <c:ptCount val="6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</c:strCache>
            </c:strRef>
          </c:cat>
          <c:val>
            <c:numRef>
              <c:f>Toscana!$V$8:$V$13</c:f>
              <c:numCache>
                <c:formatCode>0.0</c:formatCode>
                <c:ptCount val="6"/>
                <c:pt idx="0">
                  <c:v>1.440873417378367</c:v>
                </c:pt>
                <c:pt idx="1">
                  <c:v>0.86298631750612254</c:v>
                </c:pt>
                <c:pt idx="2">
                  <c:v>0.82614760413874877</c:v>
                </c:pt>
                <c:pt idx="3">
                  <c:v>1.2497799872625273</c:v>
                </c:pt>
                <c:pt idx="4">
                  <c:v>0.30315176208961886</c:v>
                </c:pt>
                <c:pt idx="5">
                  <c:v>0.25761474237723642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241-4E6A-B0F7-8A4C81075D0A}"/>
            </c:ext>
          </c:extLst>
        </c:ser>
        <c:ser>
          <c:idx val="1"/>
          <c:order val="1"/>
          <c:tx>
            <c:strRef>
              <c:f>Toscana!$W$7</c:f>
              <c:strCache>
                <c:ptCount val="1"/>
                <c:pt idx="0">
                  <c:v>Valore aggiunto attivato (scala sn)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5703849516884854E-17"/>
                  <c:y val="-0.113549610674074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241-4E6A-B0F7-8A4C81075D0A}"/>
                </c:ext>
              </c:extLst>
            </c:dLbl>
            <c:dLbl>
              <c:idx val="3"/>
              <c:layout>
                <c:manualLayout>
                  <c:x val="1.8315098213714438E-3"/>
                  <c:y val="1.40346065115736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241-4E6A-B0F7-8A4C81075D0A}"/>
                </c:ext>
              </c:extLst>
            </c:dLbl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Toscana!$U$8:$U$13</c:f>
              <c:strCache>
                <c:ptCount val="6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</c:strCache>
            </c:strRef>
          </c:cat>
          <c:val>
            <c:numRef>
              <c:f>Toscana!$W$8:$W$13</c:f>
              <c:numCache>
                <c:formatCode>0.0</c:formatCode>
                <c:ptCount val="6"/>
                <c:pt idx="0">
                  <c:v>3.2932565705367813</c:v>
                </c:pt>
                <c:pt idx="1">
                  <c:v>3.0052045879473313</c:v>
                </c:pt>
                <c:pt idx="2">
                  <c:v>2.0759944503230252</c:v>
                </c:pt>
                <c:pt idx="3">
                  <c:v>0.52050645336046453</c:v>
                </c:pt>
                <c:pt idx="4">
                  <c:v>0.6105329938047459</c:v>
                </c:pt>
                <c:pt idx="5">
                  <c:v>0.60728236080563724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241-4E6A-B0F7-8A4C81075D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643624784"/>
        <c:axId val="643626752"/>
      </c:barChart>
      <c:lineChart>
        <c:grouping val="standard"/>
        <c:varyColors val="0"/>
        <c:ser>
          <c:idx val="2"/>
          <c:order val="2"/>
          <c:tx>
            <c:strRef>
              <c:f>Toscana!$X$7</c:f>
              <c:strCache>
                <c:ptCount val="1"/>
                <c:pt idx="0">
                  <c:v>Moltiplicatore (scala dx)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FF00"/>
              </a:solidFill>
              <a:ln w="9525">
                <a:solidFill>
                  <a:srgbClr val="FFFF00"/>
                </a:solidFill>
              </a:ln>
              <a:effectLst/>
            </c:spPr>
          </c:marker>
          <c:dLbls>
            <c:dLbl>
              <c:idx val="3"/>
              <c:layout>
                <c:manualLayout>
                  <c:x val="-1.8354879774514374E-2"/>
                  <c:y val="-0.19890966237241328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241-4E6A-B0F7-8A4C81075D0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3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Toscana!$U$8:$U$13</c:f>
              <c:strCache>
                <c:ptCount val="6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</c:strCache>
            </c:strRef>
          </c:cat>
          <c:val>
            <c:numRef>
              <c:f>Toscana!$X$8:$X$13</c:f>
              <c:numCache>
                <c:formatCode>0.0</c:formatCode>
                <c:ptCount val="6"/>
                <c:pt idx="0">
                  <c:v>2.2855974236298833</c:v>
                </c:pt>
                <c:pt idx="1">
                  <c:v>3.4823316743095529</c:v>
                </c:pt>
                <c:pt idx="2">
                  <c:v>2.5128614304791581</c:v>
                </c:pt>
                <c:pt idx="3">
                  <c:v>0.4164784671424952</c:v>
                </c:pt>
                <c:pt idx="4">
                  <c:v>2.0139516577319378</c:v>
                </c:pt>
                <c:pt idx="5">
                  <c:v>2.3573276715521483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5241-4E6A-B0F7-8A4C81075D0A}"/>
            </c:ext>
          </c:extLst>
        </c:ser>
        <c:ser>
          <c:idx val="3"/>
          <c:order val="3"/>
          <c:tx>
            <c:strRef>
              <c:f>Toscana!$Y$7</c:f>
              <c:strCache>
                <c:ptCount val="1"/>
                <c:pt idx="0">
                  <c:v>Moltiplicatore ITALIA (scala dx)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2.4361234888551804E-2"/>
                  <c:y val="3.63110104538924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241-4E6A-B0F7-8A4C81075D0A}"/>
                </c:ext>
              </c:extLst>
            </c:dLbl>
            <c:dLbl>
              <c:idx val="3"/>
              <c:layout>
                <c:manualLayout>
                  <c:x val="-1.9084762353472982E-2"/>
                  <c:y val="-4.12298344430378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241-4E6A-B0F7-8A4C81075D0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3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Toscana!$U$8:$U$13</c:f>
              <c:strCache>
                <c:ptCount val="6"/>
                <c:pt idx="0">
                  <c:v>Servizi di alloggio e ristorazione</c:v>
                </c:pt>
                <c:pt idx="1">
                  <c:v>Movimentazione di merci e passeggeri via mare</c:v>
                </c:pt>
                <c:pt idx="2">
                  <c:v>Filiera della cantieristica</c:v>
                </c:pt>
                <c:pt idx="3">
                  <c:v>Attività di ricerca, regolamentazione e tutela ambientale</c:v>
                </c:pt>
                <c:pt idx="4">
                  <c:v>Filiera ittica</c:v>
                </c:pt>
                <c:pt idx="5">
                  <c:v>Attività sportive e ricreative</c:v>
                </c:pt>
              </c:strCache>
            </c:strRef>
          </c:cat>
          <c:val>
            <c:numRef>
              <c:f>Toscana!$Y$8:$Y$13</c:f>
              <c:numCache>
                <c:formatCode>0.0</c:formatCode>
                <c:ptCount val="6"/>
                <c:pt idx="0">
                  <c:v>1.8787049517689565</c:v>
                </c:pt>
                <c:pt idx="1">
                  <c:v>2.6729403292181932</c:v>
                </c:pt>
                <c:pt idx="2">
                  <c:v>2.4753871128149969</c:v>
                </c:pt>
                <c:pt idx="3">
                  <c:v>0.49035754567508022</c:v>
                </c:pt>
                <c:pt idx="4">
                  <c:v>1.7371130117313212</c:v>
                </c:pt>
                <c:pt idx="5">
                  <c:v>2.0593569941280139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5241-4E6A-B0F7-8A4C81075D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3614616"/>
        <c:axId val="643614288"/>
      </c:lineChart>
      <c:catAx>
        <c:axId val="643624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3626752"/>
        <c:crosses val="autoZero"/>
        <c:auto val="1"/>
        <c:lblAlgn val="ctr"/>
        <c:lblOffset val="100"/>
        <c:noMultiLvlLbl val="0"/>
      </c:catAx>
      <c:valAx>
        <c:axId val="643626752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3624784"/>
        <c:crosses val="autoZero"/>
        <c:crossBetween val="between"/>
      </c:valAx>
      <c:valAx>
        <c:axId val="643614288"/>
        <c:scaling>
          <c:orientation val="minMax"/>
        </c:scaling>
        <c:delete val="0"/>
        <c:axPos val="r"/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43614616"/>
        <c:crosses val="max"/>
        <c:crossBetween val="between"/>
      </c:valAx>
      <c:catAx>
        <c:axId val="6436146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4361428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582013582650502"/>
          <c:y val="0.86698660079325196"/>
          <c:w val="0.56593456130598185"/>
          <c:h val="0.114294894564706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100">
          <a:solidFill>
            <a:schemeClr val="bg1"/>
          </a:solidFill>
        </a:defRPr>
      </a:pPr>
      <a:endParaRPr lang="it-IT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'[Presentazione ECM2024_10luglio2024.xlsx]14.&amp;15. Moltiplicatore_sett_reg'!$A$26:$A$30</cx:f>
        <cx:lvl ptCount="5">
          <cx:pt idx="0">Nord-Est</cx:pt>
          <cx:pt idx="1">Nord-Ovest</cx:pt>
          <cx:pt idx="2">Centro</cx:pt>
          <cx:pt idx="3">Sud e Isole</cx:pt>
          <cx:pt idx="4">ITALIA</cx:pt>
        </cx:lvl>
      </cx:strDim>
      <cx:numDim type="val">
        <cx:f>'[Presentazione ECM2024_10luglio2024.xlsx]14.&amp;15. Moltiplicatore_sett_reg'!$B$26:$B$30</cx:f>
        <cx:lvl ptCount="5" formatCode="0,0">
          <cx:pt idx="0">2</cx:pt>
          <cx:pt idx="1">1.8999999999999999</cx:pt>
          <cx:pt idx="2">1.7</cx:pt>
          <cx:pt idx="3">1.6000000000000001</cx:pt>
          <cx:pt idx="4">1.8</cx:pt>
        </cx:lvl>
      </cx:numDim>
    </cx:data>
  </cx:chartData>
  <cx:chart>
    <cx:plotArea>
      <cx:plotAreaRegion>
        <cx:series layoutId="funnel" uniqueId="{A00C6A80-079E-4EE4-A3C1-F6263FDD8982}">
          <cx:spPr>
            <a:solidFill>
              <a:srgbClr val="00B0F0"/>
            </a:solidFill>
          </cx:spPr>
          <cx:dataPt idx="4">
            <cx:spPr>
              <a:solidFill>
                <a:srgbClr val="0070C0"/>
              </a:solidFill>
            </cx:spPr>
          </cx:dataPt>
          <cx:dataLabels>
            <cx:txPr>
              <a:bodyPr vertOverflow="overflow" horzOverflow="overflow" wrap="square" lIns="0" tIns="0" rIns="0" bIns="0"/>
              <a:lstStyle/>
              <a:p>
                <a:pPr algn="ctr" rtl="0">
                  <a:defRPr sz="1400" b="1" i="0">
                    <a:solidFill>
                      <a:schemeClr val="bg1"/>
                    </a:solidFill>
                    <a:latin typeface="Aptos Narrow" panose="020B0004020202020204" pitchFamily="34" charset="0"/>
                    <a:ea typeface="Aptos Narrow" panose="020B0004020202020204" pitchFamily="34" charset="0"/>
                    <a:cs typeface="Aptos Narrow" panose="020B0004020202020204" pitchFamily="34" charset="0"/>
                  </a:defRPr>
                </a:pPr>
                <a:endParaRPr lang="it-IT" sz="1400" b="1">
                  <a:solidFill>
                    <a:schemeClr val="bg1"/>
                  </a:solidFill>
                </a:endParaRPr>
              </a:p>
            </cx:txPr>
            <cx:visibility seriesName="0" categoryName="0" value="1"/>
          </cx:dataLabels>
          <cx:dataId val="0"/>
        </cx:series>
      </cx:plotAreaRegion>
      <cx:axis id="0">
        <cx:catScaling gapWidth="0.280000001"/>
        <cx:tickLabels/>
        <cx:spPr>
          <a:ln>
            <a:noFill/>
          </a:ln>
        </cx:spPr>
        <cx:txPr>
          <a:bodyPr vertOverflow="overflow" horzOverflow="overflow" wrap="square" lIns="0" tIns="0" rIns="0" bIns="0"/>
          <a:lstStyle/>
          <a:p>
            <a:pPr algn="ctr" rtl="0">
              <a:defRPr sz="1400" b="1" i="0">
                <a:solidFill>
                  <a:schemeClr val="bg1"/>
                </a:solidFill>
                <a:latin typeface="+mn-lt"/>
                <a:ea typeface="Aptos Narrow" panose="020B0004020202020204" pitchFamily="34" charset="0"/>
                <a:cs typeface="Aptos Narrow" panose="020B0004020202020204" pitchFamily="34" charset="0"/>
              </a:defRPr>
            </a:pPr>
            <a:endParaRPr lang="it-IT" sz="1400" b="1">
              <a:solidFill>
                <a:schemeClr val="bg1"/>
              </a:solidFill>
              <a:latin typeface="+mn-lt"/>
            </a:endParaRPr>
          </a:p>
        </cx:txPr>
      </cx:axis>
    </cx:plotArea>
  </cx:chart>
  <cx:spPr>
    <a:noFill/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AEF6B-9218-4DC1-B05A-95CBA5A6A6A3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18A97-E911-4A97-8663-BAF8946157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9762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16,7%: il terzo valore più elevato dopo </a:t>
            </a:r>
            <a:r>
              <a:rPr lang="it-IT" dirty="0" err="1"/>
              <a:t>liguria</a:t>
            </a:r>
            <a:r>
              <a:rPr lang="it-IT" dirty="0"/>
              <a:t> e </a:t>
            </a:r>
            <a:r>
              <a:rPr lang="it-IT" dirty="0" err="1"/>
              <a:t>friuli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A18A97-E911-4A97-8663-BAF89461572B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4265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Palermo: sesta nella graduatoria provinciale per valore aggiunto dell’economia del mare in valori assoluti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A18A97-E911-4A97-8663-BAF89461572B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3435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Palermo: quinta nella graduatoria provinciale per occupati dell’economia del mare in valori assoluti; Catania e Messina 13-esima e 14-esima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A18A97-E911-4A97-8663-BAF89461572B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3171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7C6AF445-C1F6-FC90-B67D-5703DD53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DE369D11-E114-7BE3-8218-6861D9CB1CA3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7EC1A0A-0E38-FFEA-9B9E-244E08E80E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2C2A58E-61DB-9B4D-95AA-AD613CC8B2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23941CA-E358-85CB-3D04-BF1AFA05F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97FE4C9-2EC5-1FE2-4C18-9DF976899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242973E-2337-41A9-835E-9FFA7FDC9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3850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22AAEE31-921E-CBCC-B3D3-53C386A0E5D5}"/>
              </a:ext>
            </a:extLst>
          </p:cNvPr>
          <p:cNvSpPr/>
          <p:nvPr userDrawn="1"/>
        </p:nvSpPr>
        <p:spPr>
          <a:xfrm>
            <a:off x="-1" y="0"/>
            <a:ext cx="12192002" cy="6858000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2596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CE4E367-2078-CD28-1C19-69E798CC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14E90DE-628D-90D9-113A-1D975852E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DA00893-618B-307D-EFCD-A7F5867B5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D553C0E-94AE-21F3-6F54-A444EB5AB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C811F82-9853-B153-8999-5AC35C4F0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35BD6308-D328-551E-D260-C17D276079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1" name="Rettangolo 10">
            <a:extLst>
              <a:ext uri="{FF2B5EF4-FFF2-40B4-BE49-F238E27FC236}">
                <a16:creationId xmlns:a16="http://schemas.microsoft.com/office/drawing/2014/main" id="{242BF244-F6E2-5C2F-3E4B-24FEA3D75CF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9114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964662-4C49-72C3-58A6-BD92B332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C00B3DC-B40F-C114-1BC6-B1E1BB8C8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BCC9D46-073B-9144-ACE2-D5FC15A66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B2F17EE-1FDA-E4D7-A7A9-775F65EF8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AAF9ACFD-F733-9BCE-A9CF-0F12BBF0BB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1"/>
            <a:ext cx="12192000" cy="6858000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F0BA1604-21B3-1A3B-36DF-60BF89B950CD}"/>
              </a:ext>
            </a:extLst>
          </p:cNvPr>
          <p:cNvSpPr/>
          <p:nvPr userDrawn="1"/>
        </p:nvSpPr>
        <p:spPr>
          <a:xfrm>
            <a:off x="-22412" y="0"/>
            <a:ext cx="12236824" cy="6858000"/>
          </a:xfrm>
          <a:prstGeom prst="rect">
            <a:avLst/>
          </a:prstGeom>
          <a:gradFill flip="none" rotWithShape="1">
            <a:gsLst>
              <a:gs pos="100000">
                <a:srgbClr val="E8F3F9">
                  <a:alpha val="86000"/>
                </a:srgbClr>
              </a:gs>
              <a:gs pos="76000">
                <a:srgbClr val="E8F3F9">
                  <a:alpha val="42000"/>
                </a:srgbClr>
              </a:gs>
              <a:gs pos="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6145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964662-4C49-72C3-58A6-BD92B332A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C00B3DC-B40F-C114-1BC6-B1E1BB8C8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BCC9D46-073B-9144-ACE2-D5FC15A66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B2F17EE-1FDA-E4D7-A7A9-775F65EF8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  <p:pic>
        <p:nvPicPr>
          <p:cNvPr id="7" name="Immagine 6" descr="Immagine che contiene aria aperta, acqua, spiaggia, Aerofotogrammetria&#10;&#10;Descrizione generata automaticamente">
            <a:extLst>
              <a:ext uri="{FF2B5EF4-FFF2-40B4-BE49-F238E27FC236}">
                <a16:creationId xmlns:a16="http://schemas.microsoft.com/office/drawing/2014/main" id="{AAF9ACFD-F733-9BCE-A9CF-0F12BBF0BB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B641E27D-5C5A-39AB-9335-A80F96D2420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54000">
                <a:srgbClr val="E8F3F9">
                  <a:alpha val="68000"/>
                </a:srgbClr>
              </a:gs>
              <a:gs pos="0">
                <a:srgbClr val="043C5E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5473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7A5ECF7C-13D7-9E9F-E8E1-26761F929A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8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8B1785FD-D977-4D16-FA82-5648E2300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2BB2F97-F09A-4662-47C9-B1400DB81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C35854A-5B4E-3DE6-C037-4CEE7275F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15392376-D7F0-EC03-249A-EBED2AF5D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13BD8ABE-B487-28BF-41DB-49BBDC74A5AB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54000">
                <a:srgbClr val="E8F3F9">
                  <a:alpha val="68000"/>
                </a:srgbClr>
              </a:gs>
              <a:gs pos="0">
                <a:srgbClr val="043C5E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78464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Immagine che contiene barriera corallina, aqua, Turchese, dipinto&#10;&#10;Descrizione generata automaticamente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5650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AE7540F3-730F-83FF-316D-7CE83541D82C}"/>
              </a:ext>
            </a:extLst>
          </p:cNvPr>
          <p:cNvSpPr/>
          <p:nvPr userDrawn="1"/>
        </p:nvSpPr>
        <p:spPr>
          <a:xfrm>
            <a:off x="0" y="329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7135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-1" y="1"/>
            <a:ext cx="12192001" cy="685800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AE7540F3-730F-83FF-316D-7CE83541D82C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4033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AE7540F3-730F-83FF-316D-7CE83541D82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2693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57BBFA72-630E-ABC6-5C37-9F38ED86F1F4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gradFill flip="none" rotWithShape="1">
            <a:gsLst>
              <a:gs pos="54000">
                <a:srgbClr val="E8F3F9">
                  <a:alpha val="68000"/>
                </a:srgbClr>
              </a:gs>
              <a:gs pos="0">
                <a:srgbClr val="043C5E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3311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7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57BBFA72-630E-ABC6-5C37-9F38ED86F1F4}"/>
              </a:ext>
            </a:extLst>
          </p:cNvPr>
          <p:cNvSpPr/>
          <p:nvPr userDrawn="1"/>
        </p:nvSpPr>
        <p:spPr>
          <a:xfrm>
            <a:off x="0" y="-2"/>
            <a:ext cx="12192000" cy="6858001"/>
          </a:xfrm>
          <a:prstGeom prst="rect">
            <a:avLst/>
          </a:prstGeom>
          <a:gradFill flip="none" rotWithShape="1">
            <a:gsLst>
              <a:gs pos="54000">
                <a:srgbClr val="E8F3F9">
                  <a:alpha val="68000"/>
                </a:srgbClr>
              </a:gs>
              <a:gs pos="0">
                <a:srgbClr val="043C5E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6707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57BBFA72-630E-ABC6-5C37-9F38ED86F1F4}"/>
              </a:ext>
            </a:extLst>
          </p:cNvPr>
          <p:cNvSpPr/>
          <p:nvPr userDrawn="1"/>
        </p:nvSpPr>
        <p:spPr>
          <a:xfrm>
            <a:off x="0" y="0"/>
            <a:ext cx="12192000" cy="6858001"/>
          </a:xfrm>
          <a:prstGeom prst="rect">
            <a:avLst/>
          </a:prstGeom>
          <a:gradFill flip="none" rotWithShape="1">
            <a:gsLst>
              <a:gs pos="54000">
                <a:srgbClr val="E8F3F9">
                  <a:alpha val="68000"/>
                </a:srgbClr>
              </a:gs>
              <a:gs pos="0">
                <a:srgbClr val="043C5E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0376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9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69" b="7326"/>
          <a:stretch/>
        </p:blipFill>
        <p:spPr>
          <a:xfrm>
            <a:off x="0" y="-40064"/>
            <a:ext cx="12192000" cy="6898064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57BBFA72-630E-ABC6-5C37-9F38ED86F1F4}"/>
              </a:ext>
            </a:extLst>
          </p:cNvPr>
          <p:cNvSpPr/>
          <p:nvPr userDrawn="1"/>
        </p:nvSpPr>
        <p:spPr>
          <a:xfrm>
            <a:off x="0" y="-40064"/>
            <a:ext cx="12192000" cy="6898064"/>
          </a:xfrm>
          <a:prstGeom prst="rect">
            <a:avLst/>
          </a:prstGeom>
          <a:gradFill flip="none" rotWithShape="1">
            <a:gsLst>
              <a:gs pos="54000">
                <a:srgbClr val="E8F3F9">
                  <a:alpha val="68000"/>
                </a:srgbClr>
              </a:gs>
              <a:gs pos="0">
                <a:srgbClr val="043C5E">
                  <a:alpha val="60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11860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0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711" b="21711"/>
          <a:stretch/>
        </p:blipFill>
        <p:spPr>
          <a:xfrm>
            <a:off x="0" y="-40064"/>
            <a:ext cx="12192000" cy="6898064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8AF3F65E-4E90-F8D9-4908-9D3CB7C7DF6F}"/>
              </a:ext>
            </a:extLst>
          </p:cNvPr>
          <p:cNvSpPr/>
          <p:nvPr userDrawn="1"/>
        </p:nvSpPr>
        <p:spPr>
          <a:xfrm>
            <a:off x="0" y="-40064"/>
            <a:ext cx="12192000" cy="6898064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85770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480" b="7480"/>
          <a:stretch/>
        </p:blipFill>
        <p:spPr>
          <a:xfrm>
            <a:off x="0" y="-40064"/>
            <a:ext cx="12192000" cy="6898064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8AF3F65E-4E90-F8D9-4908-9D3CB7C7DF6F}"/>
              </a:ext>
            </a:extLst>
          </p:cNvPr>
          <p:cNvSpPr/>
          <p:nvPr userDrawn="1"/>
        </p:nvSpPr>
        <p:spPr>
          <a:xfrm>
            <a:off x="0" y="-40064"/>
            <a:ext cx="12192000" cy="6898064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37434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2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665" b="21665"/>
          <a:stretch/>
        </p:blipFill>
        <p:spPr>
          <a:xfrm>
            <a:off x="0" y="-40064"/>
            <a:ext cx="12192000" cy="6898064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8AF3F65E-4E90-F8D9-4908-9D3CB7C7DF6F}"/>
              </a:ext>
            </a:extLst>
          </p:cNvPr>
          <p:cNvSpPr/>
          <p:nvPr userDrawn="1"/>
        </p:nvSpPr>
        <p:spPr>
          <a:xfrm>
            <a:off x="0" y="-40064"/>
            <a:ext cx="12192000" cy="6898064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42233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1883FBAE-5D6A-0985-084C-2D3CAD70A9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17" b="7617"/>
          <a:stretch/>
        </p:blipFill>
        <p:spPr>
          <a:xfrm>
            <a:off x="0" y="-40064"/>
            <a:ext cx="12192000" cy="6898064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8AF3F65E-4E90-F8D9-4908-9D3CB7C7DF6F}"/>
              </a:ext>
            </a:extLst>
          </p:cNvPr>
          <p:cNvSpPr/>
          <p:nvPr userDrawn="1"/>
        </p:nvSpPr>
        <p:spPr>
          <a:xfrm>
            <a:off x="0" y="-40064"/>
            <a:ext cx="12192000" cy="6898064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AEBE623-443C-3D41-EA55-C64EEEC18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440B28F-8939-A1D8-5DE7-503FAA644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9920703-B125-19C7-1997-A07583DF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6377-C790-493B-BB31-18F36B5E4C0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9F2732-3F9C-239F-22F6-4AA86F25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EF830A-9671-B571-8E36-69B6468F0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64CC2-A633-49A2-BF31-08962B5B5B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93071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 descr="Immagine che contiene natura, cielo, aria aperta, acqua&#10;&#10;Descrizione generata automaticamente">
            <a:extLst>
              <a:ext uri="{FF2B5EF4-FFF2-40B4-BE49-F238E27FC236}">
                <a16:creationId xmlns:a16="http://schemas.microsoft.com/office/drawing/2014/main" id="{57EC2872-478C-E0C4-324D-96AC877B60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8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04C5C84E-FCFD-18EB-7DD3-2AD4D0EA4368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74D5A56-3563-54DB-A98C-D2847AED6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CFF207CA-DD6B-CBA2-2921-4D8E317B5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8CCFC8F-C5CA-2607-F23C-F3EC55FBD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5C7AEB23-2D8B-788C-8AA6-834AE0A11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49454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57EC2872-478C-E0C4-324D-96AC877B60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81" b="468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04C5C84E-FCFD-18EB-7DD3-2AD4D0EA4368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74D5A56-3563-54DB-A98C-D2847AED6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CFF207CA-DD6B-CBA2-2921-4D8E317B5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8CCFC8F-C5CA-2607-F23C-F3EC55FBD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5C7AEB23-2D8B-788C-8AA6-834AE0A11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0815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Immagine che contiene acqua, natante, trasporto, nave&#10;&#10;Descrizione generata automaticamente">
            <a:extLst>
              <a:ext uri="{FF2B5EF4-FFF2-40B4-BE49-F238E27FC236}">
                <a16:creationId xmlns:a16="http://schemas.microsoft.com/office/drawing/2014/main" id="{DC259FE0-EE53-AF81-A7E4-EFB862ED6F4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1" t="11683" r="1862" b="9192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A2BDD28F-0D03-764D-E5AD-B9E4FDBE4F0E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CBA9D12-D48B-028C-70F4-D4A73CD89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BCC1686-715E-F341-5F7B-A4BBCC74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AC91156-B6C5-C34A-1C87-457DE1EFD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71B1469-8586-A65A-FF95-E418A0183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37256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DC259FE0-EE53-AF81-A7E4-EFB862ED6F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69" b="7869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A2BDD28F-0D03-764D-E5AD-B9E4FDBE4F0E}"/>
              </a:ext>
            </a:extLst>
          </p:cNvPr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gradFill flip="none" rotWithShape="1">
            <a:gsLst>
              <a:gs pos="0">
                <a:srgbClr val="043C5E">
                  <a:alpha val="59000"/>
                </a:srgbClr>
              </a:gs>
              <a:gs pos="100000">
                <a:schemeClr val="accent1">
                  <a:shade val="100000"/>
                  <a:satMod val="115000"/>
                  <a:alpha val="36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CBA9D12-D48B-028C-70F4-D4A73CD89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BCC1686-715E-F341-5F7B-A4BBCC74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AC91156-B6C5-C34A-1C87-457DE1EFD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71B1469-8586-A65A-FF95-E418A0183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0801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ABB7B6E-FB33-6995-D16D-044636E8F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031F772-34E7-47DD-D5CB-5B01DB3BA6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D9308AE-47FA-75DB-FC7F-25EBA4101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175EBA7-91DC-6E4C-3912-5340105CA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A4FF929-0FA3-EC6A-3A62-9122FB123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51477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5D21EC4-9FC1-95EE-A9BD-2E551866B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1F4F52A-B879-A939-E299-EA9C1F640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60A7708-CB6B-974F-53F3-6069DE79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47FF889-94CB-F6A3-DE68-819865326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BA05E6F-2D3F-917C-4D39-E4C7CA473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52476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5226360-CCD1-E27D-A958-DE5EC29D6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BF8165B-2F28-7563-6164-F400A45D2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65CCE73-978A-DBB0-54DE-551DFAC2A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FFD18D0-2544-FFAD-6AE4-9ACB0F6B2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613F27D-353D-C437-8743-145B04E8A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9310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782A62-8452-2DDD-3441-481983618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A8C99C3-8587-7B82-B112-AC47A9661D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DA6BBC4-FAF9-B40E-2739-BC008539D2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7CFDA6D7-7404-B14A-D030-72C158DD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19F4480-4593-BE7D-7346-E08768DC1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C7621B8-5923-540E-99FB-B233747F4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16342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A759A8-7C28-E9AF-B0BE-0749EB016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5D5B9BB-644C-9F49-5A73-2709E3E80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600514B-E384-2A53-D7AC-FD3FCDD77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C33E3F99-B02B-A1D5-444F-F175E82561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8135F36-A7C3-1359-B593-36675EC7C8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44D0B835-10DB-B59A-4730-53F3A20EB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435C9960-01B7-5E16-DF4C-21DD1B2C6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EA5BEB7D-153D-4144-CC09-07F2C1475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08038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707AAE-6F4A-1228-3B37-BA9FB6D94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EF86F198-A6A6-9358-8739-39B489391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5AB5988-70B4-4CEC-0936-6AD998E26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FABA9CF-D150-D85E-EBE2-D699861EC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54167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6107720-BB9C-AD8A-A12A-BA83C59A2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1A02E91-D2B9-E723-597A-A56231AF1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2305C13-A4D4-E163-9EED-470E14A21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80786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2F00D45-752A-9A5D-38B2-A914C0F96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60484CB-668C-FD54-C64C-C2A265EA6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4FEBAA6-CE75-769C-8F32-A0DC56E214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2D62DD2-D091-0A04-D969-AD36CA23B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6B19FB4-BADB-098D-5D11-35C7EE79B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98007C0-BEF7-98E6-5667-EFC44EC64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61992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0E7F330-4E40-4C74-7F6B-7A4109153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E77E409D-3A05-6E4D-8E2C-429A66C16C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455EECF-04A5-EAA0-699B-0709202601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284950E-19F2-9983-5CBE-8FCCCB4C8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D0A6FD7-9BDB-074E-FCCC-BF288F624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AE8E230-8F42-EE01-240C-33DC370F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77609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1456333-5F1B-4E8D-5804-8440B3063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882CED9-6741-7554-0F36-BE7A8BEBAE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542C2F7-E535-517B-BD39-B1CF3078F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6243E8D-1A56-3200-9143-569F5D5A9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D437768-299F-A971-4F8A-8F561B384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89672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9C75B8BD-78DA-AE19-F3CC-47727BCE9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A35D088-E34E-E505-94F4-EC82CEA779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A4A65C8-F256-FAA0-37D0-175D16FA3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D71F604-59D7-D2A3-9D7F-C34FAA279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F88607B-C040-714D-58D7-32219A523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82138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pert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87B2572-EA45-7667-4A6D-FC9B95310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95AA-E167-46DA-8A9C-0A3CA9BB05EA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7B6B0CE-537B-5A39-17B5-55928B414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9F1B304-DD1C-041E-BFC0-233017C30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1002-2DC9-4EA9-AB6D-E181811E44AB}" type="slidenum">
              <a:rPr lang="it-IT" smtClean="0"/>
              <a:t>‹N›</a:t>
            </a:fld>
            <a:endParaRPr lang="it-IT"/>
          </a:p>
        </p:txBody>
      </p:sp>
      <p:sp>
        <p:nvSpPr>
          <p:cNvPr id="24" name="Titolo 1">
            <a:extLst>
              <a:ext uri="{FF2B5EF4-FFF2-40B4-BE49-F238E27FC236}">
                <a16:creationId xmlns:a16="http://schemas.microsoft.com/office/drawing/2014/main" id="{22EFEFF3-1C4B-184E-FB3D-C9B32670B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6091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560867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AF66F24C-39D6-3431-D558-ECD089569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9BA1535-5A63-9914-D30B-8AF6D91D7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A474EFA-B64C-BD4A-EBA6-E7EA40A3F4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42D0D5-AEAA-4A94-B6DE-E1657D73A979}" type="datetimeFigureOut">
              <a:rPr lang="it-IT" smtClean="0"/>
              <a:t>06/11/2024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86FF5DC-CB12-786E-34E7-82F9F609DB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7C2623F-888D-EE57-0543-B14788150D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89440E-6B5B-4662-BECF-9CBDB8B9B7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060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80" r:id="rId20"/>
    <p:sldLayoutId id="2147483681" r:id="rId21"/>
    <p:sldLayoutId id="2147483682" r:id="rId22"/>
    <p:sldLayoutId id="2147483649" r:id="rId23"/>
    <p:sldLayoutId id="2147483650" r:id="rId24"/>
    <p:sldLayoutId id="2147483651" r:id="rId25"/>
    <p:sldLayoutId id="2147483652" r:id="rId26"/>
    <p:sldLayoutId id="2147483653" r:id="rId27"/>
    <p:sldLayoutId id="2147483654" r:id="rId28"/>
    <p:sldLayoutId id="2147483655" r:id="rId29"/>
    <p:sldLayoutId id="2147483656" r:id="rId30"/>
    <p:sldLayoutId id="2147483657" r:id="rId31"/>
    <p:sldLayoutId id="2147483658" r:id="rId32"/>
    <p:sldLayoutId id="2147483659" r:id="rId33"/>
    <p:sldLayoutId id="214748367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svg"/><Relationship Id="rId18" Type="http://schemas.openxmlformats.org/officeDocument/2006/relationships/image" Target="../media/image26.png"/><Relationship Id="rId3" Type="http://schemas.openxmlformats.org/officeDocument/2006/relationships/image" Target="../media/image37.svg"/><Relationship Id="rId21" Type="http://schemas.openxmlformats.org/officeDocument/2006/relationships/image" Target="../media/image24.png"/><Relationship Id="rId7" Type="http://schemas.openxmlformats.org/officeDocument/2006/relationships/image" Target="../media/image41.svg"/><Relationship Id="rId12" Type="http://schemas.openxmlformats.org/officeDocument/2006/relationships/image" Target="../media/image46.png"/><Relationship Id="rId17" Type="http://schemas.openxmlformats.org/officeDocument/2006/relationships/image" Target="../media/image23.png"/><Relationship Id="rId2" Type="http://schemas.openxmlformats.org/officeDocument/2006/relationships/image" Target="../media/image36.png"/><Relationship Id="rId16" Type="http://schemas.openxmlformats.org/officeDocument/2006/relationships/image" Target="../media/image25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0.png"/><Relationship Id="rId11" Type="http://schemas.openxmlformats.org/officeDocument/2006/relationships/image" Target="../media/image45.svg"/><Relationship Id="rId5" Type="http://schemas.openxmlformats.org/officeDocument/2006/relationships/image" Target="../media/image39.svg"/><Relationship Id="rId15" Type="http://schemas.openxmlformats.org/officeDocument/2006/relationships/image" Target="../media/image49.svg"/><Relationship Id="rId10" Type="http://schemas.openxmlformats.org/officeDocument/2006/relationships/image" Target="../media/image44.png"/><Relationship Id="rId19" Type="http://schemas.openxmlformats.org/officeDocument/2006/relationships/image" Target="../media/image27.png"/><Relationship Id="rId4" Type="http://schemas.openxmlformats.org/officeDocument/2006/relationships/image" Target="../media/image38.png"/><Relationship Id="rId9" Type="http://schemas.openxmlformats.org/officeDocument/2006/relationships/image" Target="../media/image43.svg"/><Relationship Id="rId14" Type="http://schemas.openxmlformats.org/officeDocument/2006/relationships/image" Target="../media/image4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.png"/><Relationship Id="rId12" Type="http://schemas.openxmlformats.org/officeDocument/2006/relationships/image" Target="../media/image31.png"/><Relationship Id="rId2" Type="http://schemas.microsoft.com/office/2014/relationships/chartEx" Target="../charts/chartEx1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1.xml"/><Relationship Id="rId11" Type="http://schemas.openxmlformats.org/officeDocument/2006/relationships/image" Target="../media/image30.png"/><Relationship Id="rId15" Type="http://schemas.openxmlformats.org/officeDocument/2006/relationships/image" Target="../media/image34.png"/><Relationship Id="rId10" Type="http://schemas.openxmlformats.org/officeDocument/2006/relationships/image" Target="../media/image50.png"/><Relationship Id="rId9" Type="http://schemas.openxmlformats.org/officeDocument/2006/relationships/image" Target="../media/image52.png"/><Relationship Id="rId1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chart" Target="../charts/chart5.xml"/><Relationship Id="rId7" Type="http://schemas.openxmlformats.org/officeDocument/2006/relationships/image" Target="../media/image33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54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55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3.png"/><Relationship Id="rId9" Type="http://schemas.openxmlformats.org/officeDocument/2006/relationships/image" Target="../media/image5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59.emf"/><Relationship Id="rId4" Type="http://schemas.openxmlformats.org/officeDocument/2006/relationships/image" Target="../media/image26.png"/><Relationship Id="rId9" Type="http://schemas.openxmlformats.org/officeDocument/2006/relationships/image" Target="../media/image5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svg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12" Type="http://schemas.openxmlformats.org/officeDocument/2006/relationships/image" Target="../media/image3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8.png"/><Relationship Id="rId11" Type="http://schemas.openxmlformats.org/officeDocument/2006/relationships/image" Target="../media/image47.svg"/><Relationship Id="rId5" Type="http://schemas.openxmlformats.org/officeDocument/2006/relationships/image" Target="../media/image27.png"/><Relationship Id="rId15" Type="http://schemas.openxmlformats.org/officeDocument/2006/relationships/image" Target="../media/image41.svg"/><Relationship Id="rId10" Type="http://schemas.openxmlformats.org/officeDocument/2006/relationships/image" Target="../media/image46.png"/><Relationship Id="rId4" Type="http://schemas.openxmlformats.org/officeDocument/2006/relationships/image" Target="../media/image26.png"/><Relationship Id="rId9" Type="http://schemas.openxmlformats.org/officeDocument/2006/relationships/image" Target="../media/image37.svg"/><Relationship Id="rId1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4.png"/><Relationship Id="rId3" Type="http://schemas.openxmlformats.org/officeDocument/2006/relationships/image" Target="../media/image61.png"/><Relationship Id="rId7" Type="http://schemas.openxmlformats.org/officeDocument/2006/relationships/image" Target="../media/image65.svg"/><Relationship Id="rId12" Type="http://schemas.openxmlformats.org/officeDocument/2006/relationships/image" Target="../media/image28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4.png"/><Relationship Id="rId11" Type="http://schemas.openxmlformats.org/officeDocument/2006/relationships/image" Target="../media/image27.png"/><Relationship Id="rId5" Type="http://schemas.openxmlformats.org/officeDocument/2006/relationships/image" Target="../media/image63.png"/><Relationship Id="rId10" Type="http://schemas.openxmlformats.org/officeDocument/2006/relationships/image" Target="../media/image26.png"/><Relationship Id="rId4" Type="http://schemas.openxmlformats.org/officeDocument/2006/relationships/image" Target="../media/image62.svg"/><Relationship Id="rId9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CCB864-B3A7-4C61-9797-5739A79DAA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833196"/>
            <a:ext cx="12192000" cy="2414316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it-IT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L’onda blu in Italia e                           in Toscana</a:t>
            </a:r>
            <a:endParaRPr lang="it-IT" sz="6600" b="1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4E9826E6-0BC5-B1E8-656E-BB00207698DD}"/>
              </a:ext>
            </a:extLst>
          </p:cNvPr>
          <p:cNvGrpSpPr/>
          <p:nvPr/>
        </p:nvGrpSpPr>
        <p:grpSpPr>
          <a:xfrm>
            <a:off x="561364" y="329213"/>
            <a:ext cx="11027959" cy="721341"/>
            <a:chOff x="3171263" y="9106050"/>
            <a:chExt cx="11900896" cy="778434"/>
          </a:xfrm>
        </p:grpSpPr>
        <p:pic>
          <p:nvPicPr>
            <p:cNvPr id="11" name="Picture 18">
              <a:extLst>
                <a:ext uri="{FF2B5EF4-FFF2-40B4-BE49-F238E27FC236}">
                  <a16:creationId xmlns:a16="http://schemas.microsoft.com/office/drawing/2014/main" id="{60037DE5-4A09-D2B6-1A8D-26EED9169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1952871" y="9112368"/>
              <a:ext cx="3119288" cy="731855"/>
            </a:xfrm>
            <a:prstGeom prst="rect">
              <a:avLst/>
            </a:prstGeom>
          </p:spPr>
        </p:pic>
        <p:pic>
          <p:nvPicPr>
            <p:cNvPr id="12" name="Immagine 11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C73AA86C-2894-AA81-128D-C7657DE78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71263" y="9106050"/>
              <a:ext cx="2251371" cy="778434"/>
            </a:xfrm>
            <a:prstGeom prst="rect">
              <a:avLst/>
            </a:prstGeom>
          </p:spPr>
        </p:pic>
      </p:grpSp>
      <p:grpSp>
        <p:nvGrpSpPr>
          <p:cNvPr id="13" name="Gruppo 12">
            <a:extLst>
              <a:ext uri="{FF2B5EF4-FFF2-40B4-BE49-F238E27FC236}">
                <a16:creationId xmlns:a16="http://schemas.microsoft.com/office/drawing/2014/main" id="{E64BD8F8-28E9-2BB9-CF11-054CB803215D}"/>
              </a:ext>
            </a:extLst>
          </p:cNvPr>
          <p:cNvGrpSpPr/>
          <p:nvPr/>
        </p:nvGrpSpPr>
        <p:grpSpPr>
          <a:xfrm>
            <a:off x="2370650" y="5848459"/>
            <a:ext cx="7450699" cy="854773"/>
            <a:chOff x="4811160" y="9091306"/>
            <a:chExt cx="8040470" cy="922433"/>
          </a:xfrm>
        </p:grpSpPr>
        <p:pic>
          <p:nvPicPr>
            <p:cNvPr id="14" name="Picture 17">
              <a:extLst>
                <a:ext uri="{FF2B5EF4-FFF2-40B4-BE49-F238E27FC236}">
                  <a16:creationId xmlns:a16="http://schemas.microsoft.com/office/drawing/2014/main" id="{0B7FF8DA-8B07-CD47-B4FA-D8111D956E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1929197" y="9091306"/>
              <a:ext cx="922433" cy="922433"/>
            </a:xfrm>
            <a:prstGeom prst="rect">
              <a:avLst/>
            </a:prstGeom>
          </p:spPr>
        </p:pic>
        <p:pic>
          <p:nvPicPr>
            <p:cNvPr id="15" name="Picture 19">
              <a:extLst>
                <a:ext uri="{FF2B5EF4-FFF2-40B4-BE49-F238E27FC236}">
                  <a16:creationId xmlns:a16="http://schemas.microsoft.com/office/drawing/2014/main" id="{20612F6D-F794-4404-C380-03DCC69BE7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811160" y="9288358"/>
              <a:ext cx="2113966" cy="443188"/>
            </a:xfrm>
            <a:prstGeom prst="rect">
              <a:avLst/>
            </a:prstGeom>
          </p:spPr>
        </p:pic>
        <p:pic>
          <p:nvPicPr>
            <p:cNvPr id="16" name="Immagine 15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302F69AB-3D62-05BF-B78E-AD9B2B263E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74092" y="9288745"/>
              <a:ext cx="2202645" cy="442800"/>
            </a:xfrm>
            <a:prstGeom prst="rect">
              <a:avLst/>
            </a:prstGeom>
          </p:spPr>
        </p:pic>
        <p:pic>
          <p:nvPicPr>
            <p:cNvPr id="17" name="Immagine 16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0ECC403D-F2A0-C767-5784-F670D5B5B74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09627" y="9195636"/>
              <a:ext cx="1986680" cy="628632"/>
            </a:xfrm>
            <a:prstGeom prst="rect">
              <a:avLst/>
            </a:prstGeom>
          </p:spPr>
        </p:pic>
      </p:grpSp>
      <p:sp>
        <p:nvSpPr>
          <p:cNvPr id="4" name="Sottotitolo 2">
            <a:extLst>
              <a:ext uri="{FF2B5EF4-FFF2-40B4-BE49-F238E27FC236}">
                <a16:creationId xmlns:a16="http://schemas.microsoft.com/office/drawing/2014/main" id="{E564A30E-0952-07E7-67AA-EAD4A6AC18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7785" y="4954587"/>
            <a:ext cx="10221082" cy="632114"/>
          </a:xfrm>
        </p:spPr>
        <p:txBody>
          <a:bodyPr anchor="ctr">
            <a:noAutofit/>
          </a:bodyPr>
          <a:lstStyle/>
          <a:p>
            <a:r>
              <a:rPr lang="it-IT" sz="23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Gaetano Fausto Esposito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Direttore Generale Centro Studi Tagliacarne</a:t>
            </a:r>
          </a:p>
        </p:txBody>
      </p:sp>
    </p:spTree>
    <p:extLst>
      <p:ext uri="{BB962C8B-B14F-4D97-AF65-F5344CB8AC3E}">
        <p14:creationId xmlns:p14="http://schemas.microsoft.com/office/powerpoint/2010/main" val="3623915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23">
            <a:extLst>
              <a:ext uri="{FF2B5EF4-FFF2-40B4-BE49-F238E27FC236}">
                <a16:creationId xmlns:a16="http://schemas.microsoft.com/office/drawing/2014/main" id="{C4B47AA4-E8C7-6512-4630-27F02BF7A377}"/>
              </a:ext>
            </a:extLst>
          </p:cNvPr>
          <p:cNvSpPr/>
          <p:nvPr/>
        </p:nvSpPr>
        <p:spPr>
          <a:xfrm>
            <a:off x="4742038" y="1595967"/>
            <a:ext cx="6905132" cy="4529008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46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673100" dist="38100" dir="5400000" algn="t" rotWithShape="0">
              <a:srgbClr val="043C5E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itolo 3">
            <a:extLst>
              <a:ext uri="{FF2B5EF4-FFF2-40B4-BE49-F238E27FC236}">
                <a16:creationId xmlns:a16="http://schemas.microsoft.com/office/drawing/2014/main" id="{2C09BE68-A69D-C44F-508E-F8DCD70EE798}"/>
              </a:ext>
            </a:extLst>
          </p:cNvPr>
          <p:cNvSpPr txBox="1">
            <a:spLocks/>
          </p:cNvSpPr>
          <p:nvPr/>
        </p:nvSpPr>
        <p:spPr>
          <a:xfrm>
            <a:off x="0" y="287290"/>
            <a:ext cx="12192000" cy="11897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Demografia e ricchezza </a:t>
            </a:r>
          </a:p>
          <a:p>
            <a:pPr algn="ctr"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nelle zone costiere in Italia</a:t>
            </a:r>
          </a:p>
        </p:txBody>
      </p:sp>
      <p:pic>
        <p:nvPicPr>
          <p:cNvPr id="18" name="Immagine 17" descr="Immagine che contiene mappa&#10;&#10;Descrizione generata automaticamente">
            <a:extLst>
              <a:ext uri="{FF2B5EF4-FFF2-40B4-BE49-F238E27FC236}">
                <a16:creationId xmlns:a16="http://schemas.microsoft.com/office/drawing/2014/main" id="{DA8322AC-63A2-4F06-E3B1-122204EB0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661" y="2384036"/>
            <a:ext cx="3219518" cy="424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Google Shape;141;p18">
            <a:extLst>
              <a:ext uri="{FF2B5EF4-FFF2-40B4-BE49-F238E27FC236}">
                <a16:creationId xmlns:a16="http://schemas.microsoft.com/office/drawing/2014/main" id="{02448AFB-677F-9E38-DFBC-4D0061AB2683}"/>
              </a:ext>
            </a:extLst>
          </p:cNvPr>
          <p:cNvSpPr txBox="1"/>
          <p:nvPr/>
        </p:nvSpPr>
        <p:spPr>
          <a:xfrm>
            <a:off x="328511" y="1489204"/>
            <a:ext cx="4002187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Cartografia dei comuni italiani classificati secondo il criterio delle zone costiere (in blu i comuni con un confine sul mare e in verde quelli che hanno almeno il 50% di superficie entro i 10 km dalla linea costiera)</a:t>
            </a:r>
            <a:endParaRPr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sp>
        <p:nvSpPr>
          <p:cNvPr id="8" name="Titolo 2">
            <a:extLst>
              <a:ext uri="{FF2B5EF4-FFF2-40B4-BE49-F238E27FC236}">
                <a16:creationId xmlns:a16="http://schemas.microsoft.com/office/drawing/2014/main" id="{043E28EE-1C35-2318-EBCD-32285916664C}"/>
              </a:ext>
            </a:extLst>
          </p:cNvPr>
          <p:cNvSpPr txBox="1">
            <a:spLocks noChangeAspect="1"/>
          </p:cNvSpPr>
          <p:nvPr/>
        </p:nvSpPr>
        <p:spPr>
          <a:xfrm>
            <a:off x="4787064" y="2081332"/>
            <a:ext cx="6685750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1.166 comuni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(il 18,8% della superficie totale) definiti come zone costiere, di cui 645 litoranei e 521 prossimi al mare</a:t>
            </a:r>
          </a:p>
        </p:txBody>
      </p:sp>
      <p:sp>
        <p:nvSpPr>
          <p:cNvPr id="16" name="Titolo 2">
            <a:extLst>
              <a:ext uri="{FF2B5EF4-FFF2-40B4-BE49-F238E27FC236}">
                <a16:creationId xmlns:a16="http://schemas.microsoft.com/office/drawing/2014/main" id="{DE7CC7DD-0881-EE01-C27F-3908F649E7DA}"/>
              </a:ext>
            </a:extLst>
          </p:cNvPr>
          <p:cNvSpPr txBox="1">
            <a:spLocks noChangeAspect="1"/>
          </p:cNvSpPr>
          <p:nvPr/>
        </p:nvSpPr>
        <p:spPr>
          <a:xfrm>
            <a:off x="4787064" y="3193119"/>
            <a:ext cx="6687961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34,2%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della popolazione</a:t>
            </a:r>
          </a:p>
        </p:txBody>
      </p:sp>
      <p:sp>
        <p:nvSpPr>
          <p:cNvPr id="17" name="Titolo 2">
            <a:extLst>
              <a:ext uri="{FF2B5EF4-FFF2-40B4-BE49-F238E27FC236}">
                <a16:creationId xmlns:a16="http://schemas.microsoft.com/office/drawing/2014/main" id="{08B0165A-EBED-AF8A-2BC4-D183E98C5B18}"/>
              </a:ext>
            </a:extLst>
          </p:cNvPr>
          <p:cNvSpPr txBox="1">
            <a:spLocks noChangeAspect="1"/>
          </p:cNvSpPr>
          <p:nvPr/>
        </p:nvSpPr>
        <p:spPr>
          <a:xfrm>
            <a:off x="4785959" y="5369490"/>
            <a:ext cx="6687960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30,5%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del valore aggiunto complessivo</a:t>
            </a:r>
          </a:p>
        </p:txBody>
      </p:sp>
      <p:sp>
        <p:nvSpPr>
          <p:cNvPr id="23" name="Titolo 2">
            <a:extLst>
              <a:ext uri="{FF2B5EF4-FFF2-40B4-BE49-F238E27FC236}">
                <a16:creationId xmlns:a16="http://schemas.microsoft.com/office/drawing/2014/main" id="{AA7F9CD9-978D-1290-CADB-D0293653F350}"/>
              </a:ext>
            </a:extLst>
          </p:cNvPr>
          <p:cNvSpPr txBox="1">
            <a:spLocks noChangeAspect="1"/>
          </p:cNvSpPr>
          <p:nvPr/>
        </p:nvSpPr>
        <p:spPr>
          <a:xfrm>
            <a:off x="4785958" y="4275584"/>
            <a:ext cx="6687962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354 abitanti per kmq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a fronte dei 158 degli altri comuni italiani</a:t>
            </a:r>
          </a:p>
          <a:p>
            <a:pPr marL="82550">
              <a:buClr>
                <a:schemeClr val="bg1"/>
              </a:buClr>
              <a:buSzPct val="100000"/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(</a:t>
            </a:r>
            <a:r>
              <a:rPr lang="it-IT" sz="23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348 nel 2002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) 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769768D4-24B3-8B13-8840-9CCEEA9C8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2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17428D0C-FBFD-8DFD-3020-A3289FEC16A2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5" name="Picture 6">
              <a:extLst>
                <a:ext uri="{FF2B5EF4-FFF2-40B4-BE49-F238E27FC236}">
                  <a16:creationId xmlns:a16="http://schemas.microsoft.com/office/drawing/2014/main" id="{3F0CCF35-36A0-C91D-08CA-E9450DD729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6" name="Picture 7">
              <a:extLst>
                <a:ext uri="{FF2B5EF4-FFF2-40B4-BE49-F238E27FC236}">
                  <a16:creationId xmlns:a16="http://schemas.microsoft.com/office/drawing/2014/main" id="{6300FD01-2FBE-7B78-E5FD-910356060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07F84D85-8E47-037D-7393-BDA4057FD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9" name="Picture 9">
              <a:extLst>
                <a:ext uri="{FF2B5EF4-FFF2-40B4-BE49-F238E27FC236}">
                  <a16:creationId xmlns:a16="http://schemas.microsoft.com/office/drawing/2014/main" id="{1CD5F9E3-B34F-4E2E-7BB9-BF64FF4E9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21" name="Picture 10">
              <a:extLst>
                <a:ext uri="{FF2B5EF4-FFF2-40B4-BE49-F238E27FC236}">
                  <a16:creationId xmlns:a16="http://schemas.microsoft.com/office/drawing/2014/main" id="{CA5E7C42-10B6-5DD7-DE4F-185F3EE895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22" name="Immagine 21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6C1543EB-848A-7014-1A7D-A9385A136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434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uppo 44">
            <a:extLst>
              <a:ext uri="{FF2B5EF4-FFF2-40B4-BE49-F238E27FC236}">
                <a16:creationId xmlns:a16="http://schemas.microsoft.com/office/drawing/2014/main" id="{B105088F-CF31-C60F-BC17-87930712764E}"/>
              </a:ext>
            </a:extLst>
          </p:cNvPr>
          <p:cNvGrpSpPr/>
          <p:nvPr/>
        </p:nvGrpSpPr>
        <p:grpSpPr>
          <a:xfrm>
            <a:off x="2037142" y="1795895"/>
            <a:ext cx="1159200" cy="1159200"/>
            <a:chOff x="1659872" y="5167101"/>
            <a:chExt cx="576000" cy="576000"/>
          </a:xfrm>
        </p:grpSpPr>
        <p:grpSp>
          <p:nvGrpSpPr>
            <p:cNvPr id="7" name="Group 29">
              <a:extLst>
                <a:ext uri="{FF2B5EF4-FFF2-40B4-BE49-F238E27FC236}">
                  <a16:creationId xmlns:a16="http://schemas.microsoft.com/office/drawing/2014/main" id="{DA71E171-C4B1-8C05-3DA9-67BD00DC09A8}"/>
                </a:ext>
              </a:extLst>
            </p:cNvPr>
            <p:cNvGrpSpPr/>
            <p:nvPr/>
          </p:nvGrpSpPr>
          <p:grpSpPr>
            <a:xfrm>
              <a:off x="1659872" y="5167101"/>
              <a:ext cx="576000" cy="576000"/>
              <a:chOff x="0" y="0"/>
              <a:chExt cx="958039" cy="958039"/>
            </a:xfrm>
          </p:grpSpPr>
          <p:sp>
            <p:nvSpPr>
              <p:cNvPr id="8" name="Freeform 30">
                <a:extLst>
                  <a:ext uri="{FF2B5EF4-FFF2-40B4-BE49-F238E27FC236}">
                    <a16:creationId xmlns:a16="http://schemas.microsoft.com/office/drawing/2014/main" id="{F0755C81-BC5C-BC54-3D3A-06D9967A08E7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9" name="TextBox 31">
                <a:extLst>
                  <a:ext uri="{FF2B5EF4-FFF2-40B4-BE49-F238E27FC236}">
                    <a16:creationId xmlns:a16="http://schemas.microsoft.com/office/drawing/2014/main" id="{51461A38-56EE-99EA-000B-3B5B71140C53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79"/>
                  </a:lnSpc>
                </a:pPr>
                <a:endParaRPr/>
              </a:p>
            </p:txBody>
          </p:sp>
        </p:grpSp>
        <p:sp>
          <p:nvSpPr>
            <p:cNvPr id="10" name="Freeform 32">
              <a:extLst>
                <a:ext uri="{FF2B5EF4-FFF2-40B4-BE49-F238E27FC236}">
                  <a16:creationId xmlns:a16="http://schemas.microsoft.com/office/drawing/2014/main" id="{B9686AC0-7A9E-86D4-8D38-C7FBA1B6161E}"/>
                </a:ext>
              </a:extLst>
            </p:cNvPr>
            <p:cNvSpPr/>
            <p:nvPr/>
          </p:nvSpPr>
          <p:spPr>
            <a:xfrm rot="2605545">
              <a:off x="1733077" y="5278143"/>
              <a:ext cx="353916" cy="353916"/>
            </a:xfrm>
            <a:custGeom>
              <a:avLst/>
              <a:gdLst/>
              <a:ahLst/>
              <a:cxnLst/>
              <a:rect l="l" t="t" r="r" b="b"/>
              <a:pathLst>
                <a:path w="353916" h="353916">
                  <a:moveTo>
                    <a:pt x="0" y="0"/>
                  </a:moveTo>
                  <a:lnTo>
                    <a:pt x="353916" y="0"/>
                  </a:lnTo>
                  <a:lnTo>
                    <a:pt x="353916" y="353916"/>
                  </a:lnTo>
                  <a:lnTo>
                    <a:pt x="0" y="3539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4" name="Gruppo 43">
            <a:extLst>
              <a:ext uri="{FF2B5EF4-FFF2-40B4-BE49-F238E27FC236}">
                <a16:creationId xmlns:a16="http://schemas.microsoft.com/office/drawing/2014/main" id="{81AE2E73-6E37-3470-2981-EC34BF6B3FDA}"/>
              </a:ext>
            </a:extLst>
          </p:cNvPr>
          <p:cNvGrpSpPr/>
          <p:nvPr/>
        </p:nvGrpSpPr>
        <p:grpSpPr>
          <a:xfrm>
            <a:off x="5515931" y="1795426"/>
            <a:ext cx="1160138" cy="1160138"/>
            <a:chOff x="2395790" y="3701133"/>
            <a:chExt cx="576000" cy="576000"/>
          </a:xfrm>
        </p:grpSpPr>
        <p:grpSp>
          <p:nvGrpSpPr>
            <p:cNvPr id="11" name="Group 3">
              <a:extLst>
                <a:ext uri="{FF2B5EF4-FFF2-40B4-BE49-F238E27FC236}">
                  <a16:creationId xmlns:a16="http://schemas.microsoft.com/office/drawing/2014/main" id="{30DD312E-94A5-3A1A-43EF-E188DE8B68DF}"/>
                </a:ext>
              </a:extLst>
            </p:cNvPr>
            <p:cNvGrpSpPr/>
            <p:nvPr/>
          </p:nvGrpSpPr>
          <p:grpSpPr>
            <a:xfrm>
              <a:off x="2395790" y="3701133"/>
              <a:ext cx="576000" cy="576000"/>
              <a:chOff x="0" y="0"/>
              <a:chExt cx="958039" cy="958039"/>
            </a:xfrm>
          </p:grpSpPr>
          <p:sp>
            <p:nvSpPr>
              <p:cNvPr id="12" name="Freeform 4">
                <a:extLst>
                  <a:ext uri="{FF2B5EF4-FFF2-40B4-BE49-F238E27FC236}">
                    <a16:creationId xmlns:a16="http://schemas.microsoft.com/office/drawing/2014/main" id="{C6C45646-68E1-94EE-9BF6-2BD23C2058E4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3" name="TextBox 5">
                <a:extLst>
                  <a:ext uri="{FF2B5EF4-FFF2-40B4-BE49-F238E27FC236}">
                    <a16:creationId xmlns:a16="http://schemas.microsoft.com/office/drawing/2014/main" id="{0B2BA1B1-A0ED-F721-C157-F8D05988A40F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79"/>
                  </a:lnSpc>
                </a:pPr>
                <a:endParaRPr/>
              </a:p>
            </p:txBody>
          </p:sp>
        </p:grp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D6BE77EA-BE6A-2A2C-BA6B-46B72FF7D524}"/>
                </a:ext>
              </a:extLst>
            </p:cNvPr>
            <p:cNvSpPr/>
            <p:nvPr/>
          </p:nvSpPr>
          <p:spPr>
            <a:xfrm>
              <a:off x="2506042" y="3806059"/>
              <a:ext cx="355496" cy="366148"/>
            </a:xfrm>
            <a:custGeom>
              <a:avLst/>
              <a:gdLst/>
              <a:ahLst/>
              <a:cxnLst/>
              <a:rect l="l" t="t" r="r" b="b"/>
              <a:pathLst>
                <a:path w="355496" h="366148">
                  <a:moveTo>
                    <a:pt x="0" y="0"/>
                  </a:moveTo>
                  <a:lnTo>
                    <a:pt x="355496" y="0"/>
                  </a:lnTo>
                  <a:lnTo>
                    <a:pt x="355496" y="366147"/>
                  </a:lnTo>
                  <a:lnTo>
                    <a:pt x="0" y="3661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2" name="Gruppo 41">
            <a:extLst>
              <a:ext uri="{FF2B5EF4-FFF2-40B4-BE49-F238E27FC236}">
                <a16:creationId xmlns:a16="http://schemas.microsoft.com/office/drawing/2014/main" id="{FD849FC4-1406-BD4C-5DA8-BA23DEEEB584}"/>
              </a:ext>
            </a:extLst>
          </p:cNvPr>
          <p:cNvGrpSpPr/>
          <p:nvPr/>
        </p:nvGrpSpPr>
        <p:grpSpPr>
          <a:xfrm>
            <a:off x="9013178" y="1795895"/>
            <a:ext cx="1159200" cy="1159200"/>
            <a:chOff x="5683751" y="2352309"/>
            <a:chExt cx="576000" cy="576000"/>
          </a:xfrm>
        </p:grpSpPr>
        <p:grpSp>
          <p:nvGrpSpPr>
            <p:cNvPr id="19" name="Group 15">
              <a:extLst>
                <a:ext uri="{FF2B5EF4-FFF2-40B4-BE49-F238E27FC236}">
                  <a16:creationId xmlns:a16="http://schemas.microsoft.com/office/drawing/2014/main" id="{39C34BB5-694D-6E6B-BEB0-43546B43F5A6}"/>
                </a:ext>
              </a:extLst>
            </p:cNvPr>
            <p:cNvGrpSpPr/>
            <p:nvPr/>
          </p:nvGrpSpPr>
          <p:grpSpPr>
            <a:xfrm>
              <a:off x="5683751" y="2352309"/>
              <a:ext cx="576000" cy="576000"/>
              <a:chOff x="0" y="0"/>
              <a:chExt cx="958039" cy="958039"/>
            </a:xfrm>
          </p:grpSpPr>
          <p:sp>
            <p:nvSpPr>
              <p:cNvPr id="20" name="Freeform 16">
                <a:extLst>
                  <a:ext uri="{FF2B5EF4-FFF2-40B4-BE49-F238E27FC236}">
                    <a16:creationId xmlns:a16="http://schemas.microsoft.com/office/drawing/2014/main" id="{C0F37407-8FC7-8121-74BD-1FC013BACD99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1" name="TextBox 17">
                <a:extLst>
                  <a:ext uri="{FF2B5EF4-FFF2-40B4-BE49-F238E27FC236}">
                    <a16:creationId xmlns:a16="http://schemas.microsoft.com/office/drawing/2014/main" id="{E0BEDC21-08CD-518C-FEA6-CD47CA50C8F7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400"/>
                  </a:lnSpc>
                </a:pPr>
                <a:endParaRPr/>
              </a:p>
            </p:txBody>
          </p:sp>
        </p:grp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4E392458-D8D4-1EFC-3037-9E53B6B6C1E5}"/>
                </a:ext>
              </a:extLst>
            </p:cNvPr>
            <p:cNvSpPr/>
            <p:nvPr/>
          </p:nvSpPr>
          <p:spPr>
            <a:xfrm>
              <a:off x="5782765" y="2502586"/>
              <a:ext cx="377972" cy="275447"/>
            </a:xfrm>
            <a:custGeom>
              <a:avLst/>
              <a:gdLst/>
              <a:ahLst/>
              <a:cxnLst/>
              <a:rect l="l" t="t" r="r" b="b"/>
              <a:pathLst>
                <a:path w="377972" h="275447">
                  <a:moveTo>
                    <a:pt x="0" y="0"/>
                  </a:moveTo>
                  <a:lnTo>
                    <a:pt x="377972" y="0"/>
                  </a:lnTo>
                  <a:lnTo>
                    <a:pt x="377972" y="275447"/>
                  </a:lnTo>
                  <a:lnTo>
                    <a:pt x="0" y="2754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2" name="CasellaDiTesto 61">
            <a:extLst>
              <a:ext uri="{FF2B5EF4-FFF2-40B4-BE49-F238E27FC236}">
                <a16:creationId xmlns:a16="http://schemas.microsoft.com/office/drawing/2014/main" id="{79EEF24C-E3C7-B43F-8396-16A0E634DD8D}"/>
              </a:ext>
            </a:extLst>
          </p:cNvPr>
          <p:cNvSpPr txBox="1"/>
          <p:nvPr/>
        </p:nvSpPr>
        <p:spPr>
          <a:xfrm>
            <a:off x="1518402" y="3072171"/>
            <a:ext cx="225465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FILIERA ITTICA</a:t>
            </a:r>
          </a:p>
        </p:txBody>
      </p:sp>
      <p:sp>
        <p:nvSpPr>
          <p:cNvPr id="63" name="CasellaDiTesto 62">
            <a:extLst>
              <a:ext uri="{FF2B5EF4-FFF2-40B4-BE49-F238E27FC236}">
                <a16:creationId xmlns:a16="http://schemas.microsoft.com/office/drawing/2014/main" id="{C4ADE276-D35D-E38E-033B-DC3EB6481F25}"/>
              </a:ext>
            </a:extLst>
          </p:cNvPr>
          <p:cNvSpPr txBox="1"/>
          <p:nvPr/>
        </p:nvSpPr>
        <p:spPr>
          <a:xfrm>
            <a:off x="4634573" y="3072171"/>
            <a:ext cx="29104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FILIERA DELLA CANTIERISTICA</a:t>
            </a:r>
          </a:p>
        </p:txBody>
      </p:sp>
      <p:sp>
        <p:nvSpPr>
          <p:cNvPr id="66" name="CasellaDiTesto 65">
            <a:extLst>
              <a:ext uri="{FF2B5EF4-FFF2-40B4-BE49-F238E27FC236}">
                <a16:creationId xmlns:a16="http://schemas.microsoft.com/office/drawing/2014/main" id="{0BCD86FB-D431-7E77-7B7B-D53A80E536CD}"/>
              </a:ext>
            </a:extLst>
          </p:cNvPr>
          <p:cNvSpPr txBox="1"/>
          <p:nvPr/>
        </p:nvSpPr>
        <p:spPr>
          <a:xfrm>
            <a:off x="7921310" y="3072171"/>
            <a:ext cx="3342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SERVIZI DI ALLOGGIO E RISTORAZIONE</a:t>
            </a:r>
          </a:p>
        </p:txBody>
      </p:sp>
      <p:grpSp>
        <p:nvGrpSpPr>
          <p:cNvPr id="43" name="Gruppo 42">
            <a:extLst>
              <a:ext uri="{FF2B5EF4-FFF2-40B4-BE49-F238E27FC236}">
                <a16:creationId xmlns:a16="http://schemas.microsoft.com/office/drawing/2014/main" id="{5A85E2AB-A3E0-F824-4F37-14DF65AC6ECF}"/>
              </a:ext>
            </a:extLst>
          </p:cNvPr>
          <p:cNvGrpSpPr/>
          <p:nvPr/>
        </p:nvGrpSpPr>
        <p:grpSpPr>
          <a:xfrm>
            <a:off x="877942" y="3943952"/>
            <a:ext cx="1159200" cy="1159200"/>
            <a:chOff x="3730282" y="2640309"/>
            <a:chExt cx="576000" cy="576000"/>
          </a:xfrm>
        </p:grpSpPr>
        <p:grpSp>
          <p:nvGrpSpPr>
            <p:cNvPr id="15" name="Group 11">
              <a:extLst>
                <a:ext uri="{FF2B5EF4-FFF2-40B4-BE49-F238E27FC236}">
                  <a16:creationId xmlns:a16="http://schemas.microsoft.com/office/drawing/2014/main" id="{77B8F708-D019-1D3D-94B9-DBFD9CB85F8F}"/>
                </a:ext>
              </a:extLst>
            </p:cNvPr>
            <p:cNvGrpSpPr/>
            <p:nvPr/>
          </p:nvGrpSpPr>
          <p:grpSpPr>
            <a:xfrm>
              <a:off x="3730282" y="2640309"/>
              <a:ext cx="576000" cy="576000"/>
              <a:chOff x="0" y="0"/>
              <a:chExt cx="958039" cy="958039"/>
            </a:xfrm>
          </p:grpSpPr>
          <p:sp>
            <p:nvSpPr>
              <p:cNvPr id="16" name="Freeform 12">
                <a:extLst>
                  <a:ext uri="{FF2B5EF4-FFF2-40B4-BE49-F238E27FC236}">
                    <a16:creationId xmlns:a16="http://schemas.microsoft.com/office/drawing/2014/main" id="{98276630-5EDF-B420-A77C-3E128612C4D7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7" name="TextBox 13">
                <a:extLst>
                  <a:ext uri="{FF2B5EF4-FFF2-40B4-BE49-F238E27FC236}">
                    <a16:creationId xmlns:a16="http://schemas.microsoft.com/office/drawing/2014/main" id="{BCDA0F54-85C1-5207-B307-185A93A09352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540"/>
                  </a:lnSpc>
                </a:pPr>
                <a:endParaRPr/>
              </a:p>
            </p:txBody>
          </p:sp>
        </p:grp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172AF400-70CD-36AA-5F7A-5A0DE2B29DD7}"/>
                </a:ext>
              </a:extLst>
            </p:cNvPr>
            <p:cNvSpPr/>
            <p:nvPr/>
          </p:nvSpPr>
          <p:spPr>
            <a:xfrm>
              <a:off x="3859885" y="2730312"/>
              <a:ext cx="316794" cy="395993"/>
            </a:xfrm>
            <a:custGeom>
              <a:avLst/>
              <a:gdLst/>
              <a:ahLst/>
              <a:cxnLst/>
              <a:rect l="l" t="t" r="r" b="b"/>
              <a:pathLst>
                <a:path w="316794" h="395993">
                  <a:moveTo>
                    <a:pt x="0" y="0"/>
                  </a:moveTo>
                  <a:lnTo>
                    <a:pt x="316794" y="0"/>
                  </a:lnTo>
                  <a:lnTo>
                    <a:pt x="316794" y="395993"/>
                  </a:lnTo>
                  <a:lnTo>
                    <a:pt x="0" y="395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DC0C7914-F0D6-9F73-01A2-996E76488E4B}"/>
              </a:ext>
            </a:extLst>
          </p:cNvPr>
          <p:cNvGrpSpPr/>
          <p:nvPr/>
        </p:nvGrpSpPr>
        <p:grpSpPr>
          <a:xfrm>
            <a:off x="3558240" y="3943952"/>
            <a:ext cx="1159200" cy="1159200"/>
            <a:chOff x="7453720" y="2874309"/>
            <a:chExt cx="576000" cy="576000"/>
          </a:xfrm>
        </p:grpSpPr>
        <p:grpSp>
          <p:nvGrpSpPr>
            <p:cNvPr id="23" name="Group 19">
              <a:extLst>
                <a:ext uri="{FF2B5EF4-FFF2-40B4-BE49-F238E27FC236}">
                  <a16:creationId xmlns:a16="http://schemas.microsoft.com/office/drawing/2014/main" id="{3E570900-BF02-A6CF-85E0-16D89B54E26F}"/>
                </a:ext>
              </a:extLst>
            </p:cNvPr>
            <p:cNvGrpSpPr/>
            <p:nvPr/>
          </p:nvGrpSpPr>
          <p:grpSpPr>
            <a:xfrm>
              <a:off x="7453720" y="2874309"/>
              <a:ext cx="576000" cy="576000"/>
              <a:chOff x="0" y="0"/>
              <a:chExt cx="958039" cy="958039"/>
            </a:xfrm>
          </p:grpSpPr>
          <p:sp>
            <p:nvSpPr>
              <p:cNvPr id="24" name="Freeform 20">
                <a:extLst>
                  <a:ext uri="{FF2B5EF4-FFF2-40B4-BE49-F238E27FC236}">
                    <a16:creationId xmlns:a16="http://schemas.microsoft.com/office/drawing/2014/main" id="{7E9A7235-A8F5-5581-B0ED-657B7679BE51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5" name="TextBox 21">
                <a:extLst>
                  <a:ext uri="{FF2B5EF4-FFF2-40B4-BE49-F238E27FC236}">
                    <a16:creationId xmlns:a16="http://schemas.microsoft.com/office/drawing/2014/main" id="{BDDC395E-82B7-16DF-B321-8447FC83F319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540"/>
                  </a:lnSpc>
                </a:pPr>
                <a:endParaRPr/>
              </a:p>
            </p:txBody>
          </p:sp>
        </p:grp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D97B795E-BE68-F30F-3319-05E1195C136A}"/>
                </a:ext>
              </a:extLst>
            </p:cNvPr>
            <p:cNvSpPr/>
            <p:nvPr/>
          </p:nvSpPr>
          <p:spPr>
            <a:xfrm>
              <a:off x="7597720" y="3018309"/>
              <a:ext cx="288000" cy="288000"/>
            </a:xfrm>
            <a:custGeom>
              <a:avLst/>
              <a:gdLst/>
              <a:ahLst/>
              <a:cxnLst/>
              <a:rect l="l" t="t" r="r" b="b"/>
              <a:pathLst>
                <a:path w="288000" h="288000">
                  <a:moveTo>
                    <a:pt x="0" y="0"/>
                  </a:moveTo>
                  <a:lnTo>
                    <a:pt x="288000" y="0"/>
                  </a:lnTo>
                  <a:lnTo>
                    <a:pt x="288000" y="288000"/>
                  </a:lnTo>
                  <a:lnTo>
                    <a:pt x="0" y="28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40" name="Gruppo 39">
            <a:extLst>
              <a:ext uri="{FF2B5EF4-FFF2-40B4-BE49-F238E27FC236}">
                <a16:creationId xmlns:a16="http://schemas.microsoft.com/office/drawing/2014/main" id="{DB765460-1F2D-CEC4-B21A-325EE80BFD21}"/>
              </a:ext>
            </a:extLst>
          </p:cNvPr>
          <p:cNvGrpSpPr/>
          <p:nvPr/>
        </p:nvGrpSpPr>
        <p:grpSpPr>
          <a:xfrm>
            <a:off x="6801444" y="3943952"/>
            <a:ext cx="1159200" cy="1159200"/>
            <a:chOff x="8896505" y="3989133"/>
            <a:chExt cx="576000" cy="576000"/>
          </a:xfrm>
        </p:grpSpPr>
        <p:grpSp>
          <p:nvGrpSpPr>
            <p:cNvPr id="31" name="Group 24">
              <a:extLst>
                <a:ext uri="{FF2B5EF4-FFF2-40B4-BE49-F238E27FC236}">
                  <a16:creationId xmlns:a16="http://schemas.microsoft.com/office/drawing/2014/main" id="{EB71946D-EE12-13A5-8095-EBF42DBDDEE8}"/>
                </a:ext>
              </a:extLst>
            </p:cNvPr>
            <p:cNvGrpSpPr/>
            <p:nvPr/>
          </p:nvGrpSpPr>
          <p:grpSpPr>
            <a:xfrm>
              <a:off x="8896505" y="3989133"/>
              <a:ext cx="576000" cy="576000"/>
              <a:chOff x="0" y="0"/>
              <a:chExt cx="958039" cy="958039"/>
            </a:xfrm>
          </p:grpSpPr>
          <p:sp>
            <p:nvSpPr>
              <p:cNvPr id="32" name="Freeform 25">
                <a:extLst>
                  <a:ext uri="{FF2B5EF4-FFF2-40B4-BE49-F238E27FC236}">
                    <a16:creationId xmlns:a16="http://schemas.microsoft.com/office/drawing/2014/main" id="{7C70885F-FB56-CB7B-700F-56BF49CB1F6A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3" name="TextBox 26">
                <a:extLst>
                  <a:ext uri="{FF2B5EF4-FFF2-40B4-BE49-F238E27FC236}">
                    <a16:creationId xmlns:a16="http://schemas.microsoft.com/office/drawing/2014/main" id="{7414F064-A4C2-9D47-0FD7-62EF5A784D95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540"/>
                  </a:lnSpc>
                </a:pPr>
                <a:endParaRPr/>
              </a:p>
            </p:txBody>
          </p:sp>
        </p:grpSp>
        <p:sp>
          <p:nvSpPr>
            <p:cNvPr id="34" name="Freeform 27">
              <a:extLst>
                <a:ext uri="{FF2B5EF4-FFF2-40B4-BE49-F238E27FC236}">
                  <a16:creationId xmlns:a16="http://schemas.microsoft.com/office/drawing/2014/main" id="{70AF02C3-429F-4CFF-E135-E0673D7484BD}"/>
                </a:ext>
              </a:extLst>
            </p:cNvPr>
            <p:cNvSpPr/>
            <p:nvPr/>
          </p:nvSpPr>
          <p:spPr>
            <a:xfrm>
              <a:off x="8954479" y="4152919"/>
              <a:ext cx="460050" cy="248427"/>
            </a:xfrm>
            <a:custGeom>
              <a:avLst/>
              <a:gdLst/>
              <a:ahLst/>
              <a:cxnLst/>
              <a:rect l="l" t="t" r="r" b="b"/>
              <a:pathLst>
                <a:path w="460050" h="248427">
                  <a:moveTo>
                    <a:pt x="0" y="0"/>
                  </a:moveTo>
                  <a:lnTo>
                    <a:pt x="460051" y="0"/>
                  </a:lnTo>
                  <a:lnTo>
                    <a:pt x="460051" y="248428"/>
                  </a:lnTo>
                  <a:lnTo>
                    <a:pt x="0" y="2484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39" name="Gruppo 38">
            <a:extLst>
              <a:ext uri="{FF2B5EF4-FFF2-40B4-BE49-F238E27FC236}">
                <a16:creationId xmlns:a16="http://schemas.microsoft.com/office/drawing/2014/main" id="{9CE00D89-3A7C-98E4-B1A9-09859A87417D}"/>
              </a:ext>
            </a:extLst>
          </p:cNvPr>
          <p:cNvGrpSpPr/>
          <p:nvPr/>
        </p:nvGrpSpPr>
        <p:grpSpPr>
          <a:xfrm>
            <a:off x="9798636" y="3943952"/>
            <a:ext cx="1159200" cy="1159200"/>
            <a:chOff x="9643849" y="5296888"/>
            <a:chExt cx="576000" cy="576000"/>
          </a:xfrm>
        </p:grpSpPr>
        <p:grpSp>
          <p:nvGrpSpPr>
            <p:cNvPr id="35" name="Group 7">
              <a:extLst>
                <a:ext uri="{FF2B5EF4-FFF2-40B4-BE49-F238E27FC236}">
                  <a16:creationId xmlns:a16="http://schemas.microsoft.com/office/drawing/2014/main" id="{7B1CF3A4-EB9F-C79E-058D-13BCC83AFBC9}"/>
                </a:ext>
              </a:extLst>
            </p:cNvPr>
            <p:cNvGrpSpPr/>
            <p:nvPr/>
          </p:nvGrpSpPr>
          <p:grpSpPr>
            <a:xfrm>
              <a:off x="9643849" y="5296888"/>
              <a:ext cx="576000" cy="576000"/>
              <a:chOff x="0" y="0"/>
              <a:chExt cx="958039" cy="958039"/>
            </a:xfrm>
          </p:grpSpPr>
          <p:sp>
            <p:nvSpPr>
              <p:cNvPr id="36" name="Freeform 8">
                <a:extLst>
                  <a:ext uri="{FF2B5EF4-FFF2-40B4-BE49-F238E27FC236}">
                    <a16:creationId xmlns:a16="http://schemas.microsoft.com/office/drawing/2014/main" id="{CC4879CA-D905-AAC5-A516-D1F78139F64C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7" name="TextBox 9">
                <a:extLst>
                  <a:ext uri="{FF2B5EF4-FFF2-40B4-BE49-F238E27FC236}">
                    <a16:creationId xmlns:a16="http://schemas.microsoft.com/office/drawing/2014/main" id="{A636BB76-E75E-45B5-52DB-A71C61117E09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540"/>
                  </a:lnSpc>
                </a:pPr>
                <a:endParaRPr/>
              </a:p>
            </p:txBody>
          </p:sp>
        </p:grpSp>
        <p:sp>
          <p:nvSpPr>
            <p:cNvPr id="38" name="Freeform 10">
              <a:extLst>
                <a:ext uri="{FF2B5EF4-FFF2-40B4-BE49-F238E27FC236}">
                  <a16:creationId xmlns:a16="http://schemas.microsoft.com/office/drawing/2014/main" id="{BEAFB272-82A3-DA6F-F9B6-7D43DDD48845}"/>
                </a:ext>
              </a:extLst>
            </p:cNvPr>
            <p:cNvSpPr/>
            <p:nvPr/>
          </p:nvSpPr>
          <p:spPr>
            <a:xfrm>
              <a:off x="9716733" y="5366496"/>
              <a:ext cx="430233" cy="436784"/>
            </a:xfrm>
            <a:custGeom>
              <a:avLst/>
              <a:gdLst/>
              <a:ahLst/>
              <a:cxnLst/>
              <a:rect l="l" t="t" r="r" b="b"/>
              <a:pathLst>
                <a:path w="430233" h="436784">
                  <a:moveTo>
                    <a:pt x="0" y="0"/>
                  </a:moveTo>
                  <a:lnTo>
                    <a:pt x="430232" y="0"/>
                  </a:lnTo>
                  <a:lnTo>
                    <a:pt x="430232" y="436784"/>
                  </a:lnTo>
                  <a:lnTo>
                    <a:pt x="0" y="4367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 dirty="0"/>
            </a:p>
          </p:txBody>
        </p:sp>
      </p:grpSp>
      <p:sp>
        <p:nvSpPr>
          <p:cNvPr id="64" name="CasellaDiTesto 63">
            <a:extLst>
              <a:ext uri="{FF2B5EF4-FFF2-40B4-BE49-F238E27FC236}">
                <a16:creationId xmlns:a16="http://schemas.microsoft.com/office/drawing/2014/main" id="{F74E92E0-61E1-E73C-BEC8-B0348AABC8E4}"/>
              </a:ext>
            </a:extLst>
          </p:cNvPr>
          <p:cNvSpPr txBox="1"/>
          <p:nvPr/>
        </p:nvSpPr>
        <p:spPr>
          <a:xfrm>
            <a:off x="111444" y="5270408"/>
            <a:ext cx="26921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ATTIVITÀ SPORTIVE E RICREATIVE</a:t>
            </a:r>
          </a:p>
        </p:txBody>
      </p:sp>
      <p:sp>
        <p:nvSpPr>
          <p:cNvPr id="65" name="CasellaDiTesto 64">
            <a:extLst>
              <a:ext uri="{FF2B5EF4-FFF2-40B4-BE49-F238E27FC236}">
                <a16:creationId xmlns:a16="http://schemas.microsoft.com/office/drawing/2014/main" id="{F4F1B170-622E-1E59-0A8E-4D99E9BDD571}"/>
              </a:ext>
            </a:extLst>
          </p:cNvPr>
          <p:cNvSpPr txBox="1"/>
          <p:nvPr/>
        </p:nvSpPr>
        <p:spPr>
          <a:xfrm>
            <a:off x="2730793" y="5270408"/>
            <a:ext cx="28140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INDUSTRIA DELLE ESTRAZIONI MARINE</a:t>
            </a:r>
          </a:p>
        </p:txBody>
      </p:sp>
      <p:sp>
        <p:nvSpPr>
          <p:cNvPr id="67" name="CasellaDiTesto 66">
            <a:extLst>
              <a:ext uri="{FF2B5EF4-FFF2-40B4-BE49-F238E27FC236}">
                <a16:creationId xmlns:a16="http://schemas.microsoft.com/office/drawing/2014/main" id="{CC28A875-2E95-DC36-F018-50ECECCBE9CF}"/>
              </a:ext>
            </a:extLst>
          </p:cNvPr>
          <p:cNvSpPr txBox="1"/>
          <p:nvPr/>
        </p:nvSpPr>
        <p:spPr>
          <a:xfrm>
            <a:off x="5973997" y="5270408"/>
            <a:ext cx="28140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MOVIMENTAZIONE DI MERCI E PASSEGGERI</a:t>
            </a:r>
          </a:p>
        </p:txBody>
      </p:sp>
      <p:sp>
        <p:nvSpPr>
          <p:cNvPr id="68" name="CasellaDiTesto 67">
            <a:extLst>
              <a:ext uri="{FF2B5EF4-FFF2-40B4-BE49-F238E27FC236}">
                <a16:creationId xmlns:a16="http://schemas.microsoft.com/office/drawing/2014/main" id="{8AEE3144-AB46-BF23-EAC2-82904C865403}"/>
              </a:ext>
            </a:extLst>
          </p:cNvPr>
          <p:cNvSpPr txBox="1"/>
          <p:nvPr/>
        </p:nvSpPr>
        <p:spPr>
          <a:xfrm>
            <a:off x="8833237" y="5270408"/>
            <a:ext cx="30899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RICERCA, REGOLAMENTAZIONE E TUTELA AMBIENTALE</a:t>
            </a:r>
          </a:p>
        </p:txBody>
      </p:sp>
      <p:sp>
        <p:nvSpPr>
          <p:cNvPr id="3" name="Titolo 1">
            <a:extLst>
              <a:ext uri="{FF2B5EF4-FFF2-40B4-BE49-F238E27FC236}">
                <a16:creationId xmlns:a16="http://schemas.microsoft.com/office/drawing/2014/main" id="{21FCAE77-8891-3B81-96C3-649D67C62D47}"/>
              </a:ext>
            </a:extLst>
          </p:cNvPr>
          <p:cNvSpPr txBox="1">
            <a:spLocks/>
          </p:cNvSpPr>
          <p:nvPr/>
        </p:nvSpPr>
        <p:spPr>
          <a:xfrm>
            <a:off x="0" y="168331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filiere dell’Economia del Mare 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D438F59C-9399-8EBE-6103-9678C72F5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3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46" name="Gruppo 45">
            <a:extLst>
              <a:ext uri="{FF2B5EF4-FFF2-40B4-BE49-F238E27FC236}">
                <a16:creationId xmlns:a16="http://schemas.microsoft.com/office/drawing/2014/main" id="{7811D63B-184E-F517-93C3-5D30B590F8FE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47" name="Picture 17">
              <a:extLst>
                <a:ext uri="{FF2B5EF4-FFF2-40B4-BE49-F238E27FC236}">
                  <a16:creationId xmlns:a16="http://schemas.microsoft.com/office/drawing/2014/main" id="{61AD69D9-5534-5F9F-80D0-EA67E3536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48" name="Picture 18">
              <a:extLst>
                <a:ext uri="{FF2B5EF4-FFF2-40B4-BE49-F238E27FC236}">
                  <a16:creationId xmlns:a16="http://schemas.microsoft.com/office/drawing/2014/main" id="{C1D5E956-6099-BE13-3F0C-197AF39997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49" name="Picture 19">
              <a:extLst>
                <a:ext uri="{FF2B5EF4-FFF2-40B4-BE49-F238E27FC236}">
                  <a16:creationId xmlns:a16="http://schemas.microsoft.com/office/drawing/2014/main" id="{0D0F2CD7-7118-288B-6EA0-4563F0D00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50" name="Immagine 49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1B8CD9CB-A5A5-4702-2F64-647B164C5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51" name="Immagine 50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B14F37D9-0130-C3E3-4888-CD90512B80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52" name="Immagine 51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2A8F18B6-28C3-3326-0812-EFA4EEA10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3867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43C5E">
                <a:alpha val="59000"/>
              </a:srgbClr>
            </a:gs>
            <a:gs pos="100000">
              <a:schemeClr val="accent1">
                <a:shade val="100000"/>
                <a:satMod val="115000"/>
                <a:alpha val="36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>
            <a:extLst>
              <a:ext uri="{FF2B5EF4-FFF2-40B4-BE49-F238E27FC236}">
                <a16:creationId xmlns:a16="http://schemas.microsoft.com/office/drawing/2014/main" id="{A676C5DB-304A-696F-B4DA-6BE93B4C896F}"/>
              </a:ext>
            </a:extLst>
          </p:cNvPr>
          <p:cNvSpPr/>
          <p:nvPr/>
        </p:nvSpPr>
        <p:spPr>
          <a:xfrm>
            <a:off x="582118" y="1866626"/>
            <a:ext cx="11020492" cy="4145783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Google Shape;148;p19">
            <a:extLst>
              <a:ext uri="{FF2B5EF4-FFF2-40B4-BE49-F238E27FC236}">
                <a16:creationId xmlns:a16="http://schemas.microsoft.com/office/drawing/2014/main" id="{0CC1EDAC-79C5-87B4-5665-9333D8E6AE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3586738"/>
              </p:ext>
            </p:extLst>
          </p:nvPr>
        </p:nvGraphicFramePr>
        <p:xfrm>
          <a:off x="849252" y="2218499"/>
          <a:ext cx="8415327" cy="344203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833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0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0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04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698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VALORI ASSOLUTI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INCIDENZA % 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SU TOTALE ECONOMIA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VARIAZIONE % ECONOMIA DEL MARE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VARIAZIONE % TOTALE ECONOMIA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678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VALORE AGGIUNTO DIRETTO (2022)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64,6 </a:t>
                      </a:r>
                      <a:r>
                        <a:rPr lang="en-US" sz="2300" b="1" u="none" strike="noStrike" cap="non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miliardi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3,7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+15,1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+6,9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15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OCCUPAZIONE (2022)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1.040.172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4,1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+6,6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+1,7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15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IMPRESE (2023)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227.975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3,8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+1,5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-1,8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752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ESPORTAZIONI (2023)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10,1 </a:t>
                      </a:r>
                      <a:r>
                        <a:rPr lang="en-US" sz="2300" b="1" u="none" strike="noStrike" cap="non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miliardi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1,6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+34,4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+20,2</a:t>
                      </a:r>
                      <a:endParaRPr sz="23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Google Shape;151;p19">
            <a:extLst>
              <a:ext uri="{FF2B5EF4-FFF2-40B4-BE49-F238E27FC236}">
                <a16:creationId xmlns:a16="http://schemas.microsoft.com/office/drawing/2014/main" id="{C4986A46-32D2-E56B-B16C-FCF3A70CA948}"/>
              </a:ext>
            </a:extLst>
          </p:cNvPr>
          <p:cNvSpPr txBox="1"/>
          <p:nvPr/>
        </p:nvSpPr>
        <p:spPr>
          <a:xfrm>
            <a:off x="9119522" y="3175812"/>
            <a:ext cx="2264807" cy="89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Variazione</a:t>
            </a:r>
            <a:r>
              <a:rPr lang="en-US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 2022/2021</a:t>
            </a:r>
            <a:endParaRPr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sp>
        <p:nvSpPr>
          <p:cNvPr id="6" name="Google Shape;152;p19">
            <a:extLst>
              <a:ext uri="{FF2B5EF4-FFF2-40B4-BE49-F238E27FC236}">
                <a16:creationId xmlns:a16="http://schemas.microsoft.com/office/drawing/2014/main" id="{8BACAA4D-7C96-DAD8-8091-04493C613424}"/>
              </a:ext>
            </a:extLst>
          </p:cNvPr>
          <p:cNvSpPr txBox="1"/>
          <p:nvPr/>
        </p:nvSpPr>
        <p:spPr>
          <a:xfrm>
            <a:off x="9132484" y="4493723"/>
            <a:ext cx="2383941" cy="89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ea typeface="Didact Gothic"/>
                <a:cs typeface="Didact Gothic"/>
              </a:defRPr>
            </a:lvl1pPr>
          </a:lstStyle>
          <a:p>
            <a:r>
              <a:rPr lang="en-US" sz="2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Variazione</a:t>
            </a:r>
            <a:r>
              <a:rPr lang="en-US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 2023/2021</a:t>
            </a:r>
            <a:endParaRPr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Didact Gothic"/>
            </a:endParaRP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217F8DA3-E27B-33BC-DE3E-6431EFECE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4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56D0ADD4-3013-5B77-EC45-4275A6C28B0D}"/>
              </a:ext>
            </a:extLst>
          </p:cNvPr>
          <p:cNvSpPr txBox="1">
            <a:spLocks/>
          </p:cNvSpPr>
          <p:nvPr/>
        </p:nvSpPr>
        <p:spPr>
          <a:xfrm>
            <a:off x="143435" y="462407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è blu vale di più</a:t>
            </a:r>
          </a:p>
        </p:txBody>
      </p:sp>
      <p:grpSp>
        <p:nvGrpSpPr>
          <p:cNvPr id="9" name="Gruppo 8">
            <a:extLst>
              <a:ext uri="{FF2B5EF4-FFF2-40B4-BE49-F238E27FC236}">
                <a16:creationId xmlns:a16="http://schemas.microsoft.com/office/drawing/2014/main" id="{2BED78A2-A6B7-F7BC-F05D-B917D92EA36A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10" name="Picture 6">
              <a:extLst>
                <a:ext uri="{FF2B5EF4-FFF2-40B4-BE49-F238E27FC236}">
                  <a16:creationId xmlns:a16="http://schemas.microsoft.com/office/drawing/2014/main" id="{7C4B843B-998C-307E-E72D-287F54264E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11" name="Picture 7">
              <a:extLst>
                <a:ext uri="{FF2B5EF4-FFF2-40B4-BE49-F238E27FC236}">
                  <a16:creationId xmlns:a16="http://schemas.microsoft.com/office/drawing/2014/main" id="{722A32B3-1F60-5B96-58EA-0FC23E8D9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12" name="Picture 8">
              <a:extLst>
                <a:ext uri="{FF2B5EF4-FFF2-40B4-BE49-F238E27FC236}">
                  <a16:creationId xmlns:a16="http://schemas.microsoft.com/office/drawing/2014/main" id="{C7AC8BFF-4691-3A58-D518-BC65FD39B3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3" name="Picture 9">
              <a:extLst>
                <a:ext uri="{FF2B5EF4-FFF2-40B4-BE49-F238E27FC236}">
                  <a16:creationId xmlns:a16="http://schemas.microsoft.com/office/drawing/2014/main" id="{485D770F-918E-301B-3F00-5BDB96CFA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4" name="Picture 10">
              <a:extLst>
                <a:ext uri="{FF2B5EF4-FFF2-40B4-BE49-F238E27FC236}">
                  <a16:creationId xmlns:a16="http://schemas.microsoft.com/office/drawing/2014/main" id="{A04F6A8C-67D4-C42E-A337-C7714D33F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6" name="Immagine 15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5F30ED63-A1D8-A820-1122-A5F56F043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9676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8FBE6582-16F5-30B0-16E4-6BB3690B21DC}"/>
              </a:ext>
            </a:extLst>
          </p:cNvPr>
          <p:cNvSpPr/>
          <p:nvPr/>
        </p:nvSpPr>
        <p:spPr>
          <a:xfrm>
            <a:off x="585754" y="1590462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3E941F13-9526-4DBA-BBE7-B8060961885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0094" y="1963311"/>
          <a:ext cx="10546874" cy="4236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olo 1">
            <a:extLst>
              <a:ext uri="{FF2B5EF4-FFF2-40B4-BE49-F238E27FC236}">
                <a16:creationId xmlns:a16="http://schemas.microsoft.com/office/drawing/2014/main" id="{53D7DD22-469F-EA95-719C-AAF8BBBAA4DC}"/>
              </a:ext>
            </a:extLst>
          </p:cNvPr>
          <p:cNvSpPr txBox="1">
            <a:spLocks/>
          </p:cNvSpPr>
          <p:nvPr/>
        </p:nvSpPr>
        <p:spPr>
          <a:xfrm>
            <a:off x="0" y="208905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crescita diffusa</a:t>
            </a:r>
          </a:p>
        </p:txBody>
      </p:sp>
      <p:sp>
        <p:nvSpPr>
          <p:cNvPr id="2" name="Google Shape;141;p18">
            <a:extLst>
              <a:ext uri="{FF2B5EF4-FFF2-40B4-BE49-F238E27FC236}">
                <a16:creationId xmlns:a16="http://schemas.microsoft.com/office/drawing/2014/main" id="{E4FD57BE-21C7-BB38-16B2-11842ECB1928}"/>
              </a:ext>
            </a:extLst>
          </p:cNvPr>
          <p:cNvSpPr txBox="1"/>
          <p:nvPr/>
        </p:nvSpPr>
        <p:spPr>
          <a:xfrm>
            <a:off x="1869235" y="1630769"/>
            <a:ext cx="8453530" cy="415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Variazione %2022/2021 del valore aggiunto e degli occupati dell’economia del mare, per settore</a:t>
            </a:r>
          </a:p>
        </p:txBody>
      </p:sp>
      <p:sp>
        <p:nvSpPr>
          <p:cNvPr id="20" name="Segnaposto numero diapositiva 1">
            <a:extLst>
              <a:ext uri="{FF2B5EF4-FFF2-40B4-BE49-F238E27FC236}">
                <a16:creationId xmlns:a16="http://schemas.microsoft.com/office/drawing/2014/main" id="{C16294F9-B38C-2124-E711-06D2F7C1E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5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9D0C22B6-A5C3-6D20-FB38-E9EEA21C67A2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5" name="Picture 6">
              <a:extLst>
                <a:ext uri="{FF2B5EF4-FFF2-40B4-BE49-F238E27FC236}">
                  <a16:creationId xmlns:a16="http://schemas.microsoft.com/office/drawing/2014/main" id="{AFE18FE7-15BF-93FA-84DD-B0661A9AD2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8DB1B16-DF39-97B1-EAF1-4C8E5AE02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D877AD0-61B7-BFB3-AE83-B3BDCC3A58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5" name="Picture 9">
              <a:extLst>
                <a:ext uri="{FF2B5EF4-FFF2-40B4-BE49-F238E27FC236}">
                  <a16:creationId xmlns:a16="http://schemas.microsoft.com/office/drawing/2014/main" id="{7721C361-5FAA-EF0E-E088-DE9E60EA4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6" name="Picture 10">
              <a:extLst>
                <a:ext uri="{FF2B5EF4-FFF2-40B4-BE49-F238E27FC236}">
                  <a16:creationId xmlns:a16="http://schemas.microsoft.com/office/drawing/2014/main" id="{6FB8C4A9-061E-15B8-0ADF-C3CC9AB76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7" name="Immagine 16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8129517E-0739-E7E9-025B-9E94B296BFC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3882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tangolo 13">
            <a:extLst>
              <a:ext uri="{FF2B5EF4-FFF2-40B4-BE49-F238E27FC236}">
                <a16:creationId xmlns:a16="http://schemas.microsoft.com/office/drawing/2014/main" id="{7577CD22-EB13-9624-46B9-363724923687}"/>
              </a:ext>
            </a:extLst>
          </p:cNvPr>
          <p:cNvSpPr/>
          <p:nvPr/>
        </p:nvSpPr>
        <p:spPr>
          <a:xfrm>
            <a:off x="585754" y="1586291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vale 12">
            <a:extLst>
              <a:ext uri="{FF2B5EF4-FFF2-40B4-BE49-F238E27FC236}">
                <a16:creationId xmlns:a16="http://schemas.microsoft.com/office/drawing/2014/main" id="{77032DD9-B6B9-F691-2443-AA1AB7F54C35}"/>
              </a:ext>
            </a:extLst>
          </p:cNvPr>
          <p:cNvSpPr/>
          <p:nvPr/>
        </p:nvSpPr>
        <p:spPr>
          <a:xfrm>
            <a:off x="1577254" y="2101895"/>
            <a:ext cx="1825213" cy="182521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4226550F-0D08-4A70-2965-69DF313432BC}"/>
              </a:ext>
            </a:extLst>
          </p:cNvPr>
          <p:cNvSpPr txBox="1"/>
          <p:nvPr/>
        </p:nvSpPr>
        <p:spPr>
          <a:xfrm>
            <a:off x="1846918" y="2480083"/>
            <a:ext cx="1265767" cy="1118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Economia del mare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64,6 miliardi di euro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(3,7%)</a:t>
            </a:r>
          </a:p>
        </p:txBody>
      </p:sp>
      <p:sp>
        <p:nvSpPr>
          <p:cNvPr id="18" name="Ovale 17">
            <a:extLst>
              <a:ext uri="{FF2B5EF4-FFF2-40B4-BE49-F238E27FC236}">
                <a16:creationId xmlns:a16="http://schemas.microsoft.com/office/drawing/2014/main" id="{88E26D78-7DD0-7389-EEA4-D3E28E009064}"/>
              </a:ext>
            </a:extLst>
          </p:cNvPr>
          <p:cNvSpPr/>
          <p:nvPr/>
        </p:nvSpPr>
        <p:spPr>
          <a:xfrm>
            <a:off x="956275" y="1880801"/>
            <a:ext cx="3938652" cy="393865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74DFD64C-8AA5-72D9-612B-A69D74417C16}"/>
              </a:ext>
            </a:extLst>
          </p:cNvPr>
          <p:cNvSpPr txBox="1"/>
          <p:nvPr/>
        </p:nvSpPr>
        <p:spPr>
          <a:xfrm>
            <a:off x="777740" y="4189126"/>
            <a:ext cx="4295721" cy="124328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pPr>
              <a:lnSpc>
                <a:spcPts val="2000"/>
              </a:lnSpc>
              <a:spcAft>
                <a:spcPts val="300"/>
              </a:spcAft>
            </a:pPr>
            <a:r>
              <a:rPr lang="it-IT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Valore aggiunto creato </a:t>
            </a:r>
          </a:p>
          <a:p>
            <a:pPr>
              <a:lnSpc>
                <a:spcPts val="2000"/>
              </a:lnSpc>
              <a:spcAft>
                <a:spcPts val="300"/>
              </a:spcAft>
            </a:pPr>
            <a:r>
              <a:rPr lang="it-IT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nel resto dell’economia</a:t>
            </a:r>
          </a:p>
          <a:p>
            <a:pPr>
              <a:lnSpc>
                <a:spcPts val="2000"/>
              </a:lnSpc>
              <a:spcAft>
                <a:spcPts val="300"/>
              </a:spcAft>
            </a:pPr>
            <a:r>
              <a:rPr lang="it-IT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113,7 miliardi di euro</a:t>
            </a:r>
          </a:p>
          <a:p>
            <a:pPr>
              <a:lnSpc>
                <a:spcPts val="2000"/>
              </a:lnSpc>
              <a:spcAft>
                <a:spcPts val="300"/>
              </a:spcAft>
            </a:pPr>
            <a:r>
              <a:rPr lang="it-IT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(6,5%)</a:t>
            </a:r>
          </a:p>
        </p:txBody>
      </p: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23EF8071-05B0-A292-838C-BB1E6A165E79}"/>
              </a:ext>
            </a:extLst>
          </p:cNvPr>
          <p:cNvCxnSpPr>
            <a:cxnSpLocks/>
            <a:endCxn id="25" idx="3"/>
          </p:cNvCxnSpPr>
          <p:nvPr/>
        </p:nvCxnSpPr>
        <p:spPr>
          <a:xfrm flipV="1">
            <a:off x="2413015" y="2101895"/>
            <a:ext cx="4884060" cy="11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CB2F8408-0C71-9A90-2649-E22B6057463F}"/>
              </a:ext>
            </a:extLst>
          </p:cNvPr>
          <p:cNvSpPr txBox="1"/>
          <p:nvPr/>
        </p:nvSpPr>
        <p:spPr>
          <a:xfrm>
            <a:off x="7776908" y="1693188"/>
            <a:ext cx="3458817" cy="176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Totale filiera del mare</a:t>
            </a:r>
          </a:p>
          <a:p>
            <a:pPr marL="0" lvl="0" indent="0" rtl="0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178,3 miliardi di valore aggiunto (10,2%)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3383946F-7247-40F1-0B23-4F15B1FD730D}"/>
              </a:ext>
            </a:extLst>
          </p:cNvPr>
          <p:cNvSpPr txBox="1"/>
          <p:nvPr/>
        </p:nvSpPr>
        <p:spPr>
          <a:xfrm>
            <a:off x="4430477" y="1701785"/>
            <a:ext cx="2866598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2300" b="1" kern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MOLTIPLICATORE 1,8</a:t>
            </a: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7E1913E7-2A19-9163-53EB-E800864D1B10}"/>
              </a:ext>
            </a:extLst>
          </p:cNvPr>
          <p:cNvSpPr txBox="1">
            <a:spLocks/>
          </p:cNvSpPr>
          <p:nvPr/>
        </p:nvSpPr>
        <p:spPr>
          <a:xfrm>
            <a:off x="0" y="413649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genera la Blue Economy</a:t>
            </a:r>
          </a:p>
        </p:txBody>
      </p:sp>
      <p:sp>
        <p:nvSpPr>
          <p:cNvPr id="3" name="Segnaposto numero diapositiva 1">
            <a:extLst>
              <a:ext uri="{FF2B5EF4-FFF2-40B4-BE49-F238E27FC236}">
                <a16:creationId xmlns:a16="http://schemas.microsoft.com/office/drawing/2014/main" id="{C91EBA20-57BC-D412-8C75-16F015D49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6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6974F1C6-E7E5-5A34-55A8-04D3FFD0D36A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6C6A8E94-181B-CF1A-039A-12B63C3E15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6" name="Picture 7">
              <a:extLst>
                <a:ext uri="{FF2B5EF4-FFF2-40B4-BE49-F238E27FC236}">
                  <a16:creationId xmlns:a16="http://schemas.microsoft.com/office/drawing/2014/main" id="{B5EF42F6-B60F-FB46-5474-88ACEFD976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15" name="Picture 8">
              <a:extLst>
                <a:ext uri="{FF2B5EF4-FFF2-40B4-BE49-F238E27FC236}">
                  <a16:creationId xmlns:a16="http://schemas.microsoft.com/office/drawing/2014/main" id="{1D833D18-7AB7-992B-B782-60B4C6B89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6" name="Picture 9">
              <a:extLst>
                <a:ext uri="{FF2B5EF4-FFF2-40B4-BE49-F238E27FC236}">
                  <a16:creationId xmlns:a16="http://schemas.microsoft.com/office/drawing/2014/main" id="{E72D7AF3-99A4-6EC1-0555-4342191F1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9" name="Picture 10">
              <a:extLst>
                <a:ext uri="{FF2B5EF4-FFF2-40B4-BE49-F238E27FC236}">
                  <a16:creationId xmlns:a16="http://schemas.microsoft.com/office/drawing/2014/main" id="{42C5DCF5-7046-C6C2-EC6E-77B5CA4BC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21" name="Immagine 20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604F7C96-B2C9-DF6D-995B-E510B4D21F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8130E9BA-7D10-30BF-1C9F-8D769878E36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3715479"/>
              </p:ext>
            </p:extLst>
          </p:nvPr>
        </p:nvGraphicFramePr>
        <p:xfrm>
          <a:off x="6013939" y="3752837"/>
          <a:ext cx="5110102" cy="2212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2267713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>
            <a:extLst>
              <a:ext uri="{FF2B5EF4-FFF2-40B4-BE49-F238E27FC236}">
                <a16:creationId xmlns:a16="http://schemas.microsoft.com/office/drawing/2014/main" id="{FBE5DB15-186F-C9B1-A22A-2C65549BDD93}"/>
              </a:ext>
            </a:extLst>
          </p:cNvPr>
          <p:cNvSpPr txBox="1">
            <a:spLocks/>
          </p:cNvSpPr>
          <p:nvPr/>
        </p:nvSpPr>
        <p:spPr>
          <a:xfrm>
            <a:off x="0" y="168331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nel 2023? Una prima anticipazione*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370D134F-37AB-1C1B-0847-47C4382FF634}"/>
              </a:ext>
            </a:extLst>
          </p:cNvPr>
          <p:cNvSpPr/>
          <p:nvPr/>
        </p:nvSpPr>
        <p:spPr>
          <a:xfrm>
            <a:off x="585754" y="1132044"/>
            <a:ext cx="11020492" cy="5038893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itolo 2">
            <a:extLst>
              <a:ext uri="{FF2B5EF4-FFF2-40B4-BE49-F238E27FC236}">
                <a16:creationId xmlns:a16="http://schemas.microsoft.com/office/drawing/2014/main" id="{7634117B-2ABD-D88C-CB59-4B5EB21C500C}"/>
              </a:ext>
            </a:extLst>
          </p:cNvPr>
          <p:cNvSpPr txBox="1">
            <a:spLocks noChangeAspect="1"/>
          </p:cNvSpPr>
          <p:nvPr/>
        </p:nvSpPr>
        <p:spPr>
          <a:xfrm>
            <a:off x="923092" y="1274406"/>
            <a:ext cx="10338543" cy="6162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ctr" rt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Oltre 70 miliardi di valore aggiunto diretto*</a:t>
            </a:r>
          </a:p>
        </p:txBody>
      </p:sp>
      <p:sp>
        <p:nvSpPr>
          <p:cNvPr id="21" name="Titolo 2">
            <a:extLst>
              <a:ext uri="{FF2B5EF4-FFF2-40B4-BE49-F238E27FC236}">
                <a16:creationId xmlns:a16="http://schemas.microsoft.com/office/drawing/2014/main" id="{749CDB29-C790-45CD-360F-C51621563E90}"/>
              </a:ext>
            </a:extLst>
          </p:cNvPr>
          <p:cNvSpPr txBox="1">
            <a:spLocks noChangeAspect="1"/>
          </p:cNvSpPr>
          <p:nvPr/>
        </p:nvSpPr>
        <p:spPr>
          <a:xfrm>
            <a:off x="1147741" y="2294683"/>
            <a:ext cx="3446905" cy="70110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Economia del mare: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+10,6% </a:t>
            </a:r>
          </a:p>
        </p:txBody>
      </p:sp>
      <p:sp>
        <p:nvSpPr>
          <p:cNvPr id="22" name="Titolo 2">
            <a:extLst>
              <a:ext uri="{FF2B5EF4-FFF2-40B4-BE49-F238E27FC236}">
                <a16:creationId xmlns:a16="http://schemas.microsoft.com/office/drawing/2014/main" id="{ECDDBB7B-9558-A0AC-1CDD-2416AEF299F7}"/>
              </a:ext>
            </a:extLst>
          </p:cNvPr>
          <p:cNvSpPr txBox="1">
            <a:spLocks noChangeAspect="1"/>
          </p:cNvSpPr>
          <p:nvPr/>
        </p:nvSpPr>
        <p:spPr>
          <a:xfrm>
            <a:off x="7018116" y="2263346"/>
            <a:ext cx="5094000" cy="70110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Totale economia: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+6,4%</a:t>
            </a:r>
          </a:p>
        </p:txBody>
      </p:sp>
      <p:sp>
        <p:nvSpPr>
          <p:cNvPr id="24" name="Titolo 2">
            <a:extLst>
              <a:ext uri="{FF2B5EF4-FFF2-40B4-BE49-F238E27FC236}">
                <a16:creationId xmlns:a16="http://schemas.microsoft.com/office/drawing/2014/main" id="{8F97F84E-B024-D021-6830-D1DFB84747BE}"/>
              </a:ext>
            </a:extLst>
          </p:cNvPr>
          <p:cNvSpPr txBox="1">
            <a:spLocks noChangeAspect="1"/>
          </p:cNvSpPr>
          <p:nvPr/>
        </p:nvSpPr>
        <p:spPr>
          <a:xfrm>
            <a:off x="4437931" y="3121147"/>
            <a:ext cx="3524902" cy="70110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Circa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197 miliardi </a:t>
            </a:r>
            <a:r>
              <a:rPr lang="it-I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di valore aggiunto per il totale filiera del mare</a:t>
            </a:r>
          </a:p>
        </p:txBody>
      </p:sp>
      <p:sp>
        <p:nvSpPr>
          <p:cNvPr id="25" name="Titolo 2">
            <a:extLst>
              <a:ext uri="{FF2B5EF4-FFF2-40B4-BE49-F238E27FC236}">
                <a16:creationId xmlns:a16="http://schemas.microsoft.com/office/drawing/2014/main" id="{880691A9-AE2B-21B3-1F66-B4BA7814CA6B}"/>
              </a:ext>
            </a:extLst>
          </p:cNvPr>
          <p:cNvSpPr txBox="1">
            <a:spLocks noChangeAspect="1"/>
          </p:cNvSpPr>
          <p:nvPr/>
        </p:nvSpPr>
        <p:spPr>
          <a:xfrm>
            <a:off x="8171939" y="3252665"/>
            <a:ext cx="3216982" cy="70110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Incidenza sul totale economia: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+10,5%</a:t>
            </a:r>
          </a:p>
        </p:txBody>
      </p:sp>
      <p:sp>
        <p:nvSpPr>
          <p:cNvPr id="26" name="Titolo 2">
            <a:extLst>
              <a:ext uri="{FF2B5EF4-FFF2-40B4-BE49-F238E27FC236}">
                <a16:creationId xmlns:a16="http://schemas.microsoft.com/office/drawing/2014/main" id="{F24FDF39-4C4B-7E4F-294C-F5369B58154A}"/>
              </a:ext>
            </a:extLst>
          </p:cNvPr>
          <p:cNvSpPr txBox="1">
            <a:spLocks noChangeAspect="1"/>
          </p:cNvSpPr>
          <p:nvPr/>
        </p:nvSpPr>
        <p:spPr>
          <a:xfrm>
            <a:off x="4016785" y="4308270"/>
            <a:ext cx="4133546" cy="7011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65000"/>
              </a:lnSpc>
            </a:pPr>
            <a:r>
              <a:rPr lang="it-IT" sz="2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Quasi 1.070.000 occupati* </a:t>
            </a:r>
          </a:p>
        </p:txBody>
      </p:sp>
      <p:sp>
        <p:nvSpPr>
          <p:cNvPr id="27" name="Titolo 2">
            <a:extLst>
              <a:ext uri="{FF2B5EF4-FFF2-40B4-BE49-F238E27FC236}">
                <a16:creationId xmlns:a16="http://schemas.microsoft.com/office/drawing/2014/main" id="{E07A0F90-6A8F-8FCC-8396-8EB518EA4536}"/>
              </a:ext>
            </a:extLst>
          </p:cNvPr>
          <p:cNvSpPr txBox="1">
            <a:spLocks noChangeAspect="1"/>
          </p:cNvSpPr>
          <p:nvPr/>
        </p:nvSpPr>
        <p:spPr>
          <a:xfrm>
            <a:off x="926728" y="1736975"/>
            <a:ext cx="10338543" cy="6162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ctr" rt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Variazione % 2022/2023</a:t>
            </a:r>
          </a:p>
        </p:txBody>
      </p:sp>
      <p:sp>
        <p:nvSpPr>
          <p:cNvPr id="28" name="Titolo 2">
            <a:extLst>
              <a:ext uri="{FF2B5EF4-FFF2-40B4-BE49-F238E27FC236}">
                <a16:creationId xmlns:a16="http://schemas.microsoft.com/office/drawing/2014/main" id="{1E081E9F-FC77-69B9-63EB-50DC8CED6418}"/>
              </a:ext>
            </a:extLst>
          </p:cNvPr>
          <p:cNvSpPr txBox="1">
            <a:spLocks noChangeAspect="1"/>
          </p:cNvSpPr>
          <p:nvPr/>
        </p:nvSpPr>
        <p:spPr>
          <a:xfrm>
            <a:off x="943198" y="4750646"/>
            <a:ext cx="10338543" cy="6162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ctr" rt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Variazione % 2022/2023</a:t>
            </a:r>
            <a:endParaRPr lang="it-IT"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+mj-lt"/>
              <a:ea typeface="Didact Gothic"/>
              <a:cs typeface="Didact Gothic"/>
              <a:sym typeface="Didact Gothic"/>
            </a:endParaRPr>
          </a:p>
        </p:txBody>
      </p:sp>
      <p:sp>
        <p:nvSpPr>
          <p:cNvPr id="29" name="Titolo 2">
            <a:extLst>
              <a:ext uri="{FF2B5EF4-FFF2-40B4-BE49-F238E27FC236}">
                <a16:creationId xmlns:a16="http://schemas.microsoft.com/office/drawing/2014/main" id="{0D43F743-E3E8-F5DA-0C8C-0D7F9CD0FAF4}"/>
              </a:ext>
            </a:extLst>
          </p:cNvPr>
          <p:cNvSpPr txBox="1">
            <a:spLocks noChangeAspect="1"/>
          </p:cNvSpPr>
          <p:nvPr/>
        </p:nvSpPr>
        <p:spPr>
          <a:xfrm>
            <a:off x="1119638" y="5316313"/>
            <a:ext cx="5092235" cy="70110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Economia del mare: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+2,6% </a:t>
            </a:r>
          </a:p>
        </p:txBody>
      </p:sp>
      <p:sp>
        <p:nvSpPr>
          <p:cNvPr id="30" name="Titolo 2">
            <a:extLst>
              <a:ext uri="{FF2B5EF4-FFF2-40B4-BE49-F238E27FC236}">
                <a16:creationId xmlns:a16="http://schemas.microsoft.com/office/drawing/2014/main" id="{7FE08206-7696-055B-0392-F893C47A5A44}"/>
              </a:ext>
            </a:extLst>
          </p:cNvPr>
          <p:cNvSpPr txBox="1">
            <a:spLocks noChangeAspect="1"/>
          </p:cNvSpPr>
          <p:nvPr/>
        </p:nvSpPr>
        <p:spPr>
          <a:xfrm>
            <a:off x="7063673" y="5298976"/>
            <a:ext cx="5094000" cy="70110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Totale economia: </a:t>
            </a:r>
            <a:r>
              <a:rPr lang="it-IT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+1,8%</a:t>
            </a:r>
          </a:p>
        </p:txBody>
      </p:sp>
      <p:sp>
        <p:nvSpPr>
          <p:cNvPr id="11" name="Titolo 2">
            <a:extLst>
              <a:ext uri="{FF2B5EF4-FFF2-40B4-BE49-F238E27FC236}">
                <a16:creationId xmlns:a16="http://schemas.microsoft.com/office/drawing/2014/main" id="{82993CAC-5457-9F3E-7B4C-E47760678D4F}"/>
              </a:ext>
            </a:extLst>
          </p:cNvPr>
          <p:cNvSpPr txBox="1">
            <a:spLocks noChangeAspect="1"/>
          </p:cNvSpPr>
          <p:nvPr/>
        </p:nvSpPr>
        <p:spPr>
          <a:xfrm>
            <a:off x="973090" y="3291966"/>
            <a:ext cx="2998861" cy="53028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65000"/>
              </a:lnSpc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moltiplicatore 1,8 </a:t>
            </a:r>
          </a:p>
        </p:txBody>
      </p:sp>
      <p:sp>
        <p:nvSpPr>
          <p:cNvPr id="12" name="Segnaposto numero diapositiva 1">
            <a:extLst>
              <a:ext uri="{FF2B5EF4-FFF2-40B4-BE49-F238E27FC236}">
                <a16:creationId xmlns:a16="http://schemas.microsoft.com/office/drawing/2014/main" id="{FE521B56-98BB-80E6-5596-5C65CF37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7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2" name="Freccia in giù 1">
            <a:extLst>
              <a:ext uri="{FF2B5EF4-FFF2-40B4-BE49-F238E27FC236}">
                <a16:creationId xmlns:a16="http://schemas.microsoft.com/office/drawing/2014/main" id="{35C1DCE9-A038-40A6-80D3-A472DF7C7918}"/>
              </a:ext>
            </a:extLst>
          </p:cNvPr>
          <p:cNvSpPr/>
          <p:nvPr/>
        </p:nvSpPr>
        <p:spPr>
          <a:xfrm rot="3068921">
            <a:off x="4142087" y="2132500"/>
            <a:ext cx="182823" cy="3777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Ovale 2">
            <a:extLst>
              <a:ext uri="{FF2B5EF4-FFF2-40B4-BE49-F238E27FC236}">
                <a16:creationId xmlns:a16="http://schemas.microsoft.com/office/drawing/2014/main" id="{973C50F7-609D-414B-82CD-22D2FBAB020F}"/>
              </a:ext>
            </a:extLst>
          </p:cNvPr>
          <p:cNvSpPr/>
          <p:nvPr/>
        </p:nvSpPr>
        <p:spPr>
          <a:xfrm>
            <a:off x="803398" y="3065613"/>
            <a:ext cx="3266555" cy="914400"/>
          </a:xfrm>
          <a:prstGeom prst="ellipse">
            <a:avLst/>
          </a:prstGeom>
          <a:noFill/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Freccia in giù 31">
            <a:extLst>
              <a:ext uri="{FF2B5EF4-FFF2-40B4-BE49-F238E27FC236}">
                <a16:creationId xmlns:a16="http://schemas.microsoft.com/office/drawing/2014/main" id="{34986F6D-DBF4-44B1-9747-78849564F607}"/>
              </a:ext>
            </a:extLst>
          </p:cNvPr>
          <p:cNvSpPr/>
          <p:nvPr/>
        </p:nvSpPr>
        <p:spPr>
          <a:xfrm rot="16200000">
            <a:off x="4111995" y="3398205"/>
            <a:ext cx="421268" cy="309713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Freccia in giù 43">
            <a:extLst>
              <a:ext uri="{FF2B5EF4-FFF2-40B4-BE49-F238E27FC236}">
                <a16:creationId xmlns:a16="http://schemas.microsoft.com/office/drawing/2014/main" id="{796FFFD6-45FD-4D5F-B9AF-DDE7CA3096DC}"/>
              </a:ext>
            </a:extLst>
          </p:cNvPr>
          <p:cNvSpPr/>
          <p:nvPr/>
        </p:nvSpPr>
        <p:spPr>
          <a:xfrm rot="16200000">
            <a:off x="7933060" y="3374729"/>
            <a:ext cx="421268" cy="309713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5" name="Freccia in giù 44">
            <a:extLst>
              <a:ext uri="{FF2B5EF4-FFF2-40B4-BE49-F238E27FC236}">
                <a16:creationId xmlns:a16="http://schemas.microsoft.com/office/drawing/2014/main" id="{8568189F-9EE6-4E29-8382-9FB3F5464AC6}"/>
              </a:ext>
            </a:extLst>
          </p:cNvPr>
          <p:cNvSpPr/>
          <p:nvPr/>
        </p:nvSpPr>
        <p:spPr>
          <a:xfrm rot="3068921">
            <a:off x="4010020" y="5154135"/>
            <a:ext cx="182823" cy="3777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6" name="Freccia in giù 45">
            <a:extLst>
              <a:ext uri="{FF2B5EF4-FFF2-40B4-BE49-F238E27FC236}">
                <a16:creationId xmlns:a16="http://schemas.microsoft.com/office/drawing/2014/main" id="{CFBD4C82-1D18-426B-BC7C-B95DEFB1C27D}"/>
              </a:ext>
            </a:extLst>
          </p:cNvPr>
          <p:cNvSpPr/>
          <p:nvPr/>
        </p:nvSpPr>
        <p:spPr>
          <a:xfrm rot="19000742">
            <a:off x="7910005" y="2172470"/>
            <a:ext cx="182823" cy="3777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7" name="Freccia in giù 46">
            <a:extLst>
              <a:ext uri="{FF2B5EF4-FFF2-40B4-BE49-F238E27FC236}">
                <a16:creationId xmlns:a16="http://schemas.microsoft.com/office/drawing/2014/main" id="{313B856C-561C-4E71-BA22-4D30516547DE}"/>
              </a:ext>
            </a:extLst>
          </p:cNvPr>
          <p:cNvSpPr/>
          <p:nvPr/>
        </p:nvSpPr>
        <p:spPr>
          <a:xfrm rot="19000742">
            <a:off x="7987514" y="5137082"/>
            <a:ext cx="182823" cy="3777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Titolo 2">
            <a:extLst>
              <a:ext uri="{FF2B5EF4-FFF2-40B4-BE49-F238E27FC236}">
                <a16:creationId xmlns:a16="http://schemas.microsoft.com/office/drawing/2014/main" id="{CF779EBF-408A-782A-7105-F274E11827B9}"/>
              </a:ext>
            </a:extLst>
          </p:cNvPr>
          <p:cNvSpPr txBox="1">
            <a:spLocks noChangeAspect="1"/>
          </p:cNvSpPr>
          <p:nvPr/>
        </p:nvSpPr>
        <p:spPr>
          <a:xfrm>
            <a:off x="491066" y="5793837"/>
            <a:ext cx="6142567" cy="4341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algn="ctr" rtl="0">
              <a:lnSpc>
                <a:spcPct val="6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* Dati basati sugli andamenti delle branche di contabilità nazionale relativi all’economia del mare</a:t>
            </a:r>
          </a:p>
        </p:txBody>
      </p:sp>
      <p:grpSp>
        <p:nvGrpSpPr>
          <p:cNvPr id="16" name="Gruppo 15">
            <a:extLst>
              <a:ext uri="{FF2B5EF4-FFF2-40B4-BE49-F238E27FC236}">
                <a16:creationId xmlns:a16="http://schemas.microsoft.com/office/drawing/2014/main" id="{69768856-8EC4-6231-FF17-52B86281EEBB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17" name="Picture 6">
              <a:extLst>
                <a:ext uri="{FF2B5EF4-FFF2-40B4-BE49-F238E27FC236}">
                  <a16:creationId xmlns:a16="http://schemas.microsoft.com/office/drawing/2014/main" id="{13086043-97C5-9678-B8F0-29FE9E8BFF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18" name="Picture 7">
              <a:extLst>
                <a:ext uri="{FF2B5EF4-FFF2-40B4-BE49-F238E27FC236}">
                  <a16:creationId xmlns:a16="http://schemas.microsoft.com/office/drawing/2014/main" id="{3360A3C8-E31C-704D-34F4-88E4085D8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19" name="Picture 8">
              <a:extLst>
                <a:ext uri="{FF2B5EF4-FFF2-40B4-BE49-F238E27FC236}">
                  <a16:creationId xmlns:a16="http://schemas.microsoft.com/office/drawing/2014/main" id="{E7C7899C-1B99-1048-ABD4-E34AC3551A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23" name="Picture 9">
              <a:extLst>
                <a:ext uri="{FF2B5EF4-FFF2-40B4-BE49-F238E27FC236}">
                  <a16:creationId xmlns:a16="http://schemas.microsoft.com/office/drawing/2014/main" id="{A44E1CAF-ED5C-4392-3D83-C1C8821D4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31" name="Picture 10">
              <a:extLst>
                <a:ext uri="{FF2B5EF4-FFF2-40B4-BE49-F238E27FC236}">
                  <a16:creationId xmlns:a16="http://schemas.microsoft.com/office/drawing/2014/main" id="{98F70ED6-AE96-D2E3-892C-6FDE3B21C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33" name="Immagine 32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6A2A8EC0-BDBA-6434-7DDD-5DF027B88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0053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tangolo 15">
            <a:extLst>
              <a:ext uri="{FF2B5EF4-FFF2-40B4-BE49-F238E27FC236}">
                <a16:creationId xmlns:a16="http://schemas.microsoft.com/office/drawing/2014/main" id="{B1994CC5-FE74-2512-9224-F79C77DC27F5}"/>
              </a:ext>
            </a:extLst>
          </p:cNvPr>
          <p:cNvSpPr/>
          <p:nvPr/>
        </p:nvSpPr>
        <p:spPr>
          <a:xfrm>
            <a:off x="582118" y="1608264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DAB30F1D-D3C3-4AAD-9602-9A3AAE0A4AF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42862" y="1821338"/>
          <a:ext cx="7998349" cy="4278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8EEF4594-180E-802E-FE60-A933163A44A8}"/>
              </a:ext>
            </a:extLst>
          </p:cNvPr>
          <p:cNvSpPr txBox="1"/>
          <p:nvPr/>
        </p:nvSpPr>
        <p:spPr>
          <a:xfrm>
            <a:off x="9076649" y="3154337"/>
            <a:ext cx="2372489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Più alta nei trasporti e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nella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logistica</a:t>
            </a:r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F5DDC130-F658-C8C0-A0F2-A2064748D372}"/>
              </a:ext>
            </a:extLst>
          </p:cNvPr>
          <p:cNvSpPr txBox="1">
            <a:spLocks/>
          </p:cNvSpPr>
          <p:nvPr/>
        </p:nvSpPr>
        <p:spPr>
          <a:xfrm>
            <a:off x="-3636" y="172446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diversa capacità di attivazione nei settori</a:t>
            </a:r>
          </a:p>
        </p:txBody>
      </p:sp>
      <p:sp>
        <p:nvSpPr>
          <p:cNvPr id="15" name="Segnaposto numero diapositiva 1">
            <a:extLst>
              <a:ext uri="{FF2B5EF4-FFF2-40B4-BE49-F238E27FC236}">
                <a16:creationId xmlns:a16="http://schemas.microsoft.com/office/drawing/2014/main" id="{6B7C53A3-22D2-E375-D34B-61DDE7924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8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F10845FB-6FC1-1B7A-3C5D-051F6FF8978F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B9A53D58-7695-AAEA-15E0-15BBC84EF3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FDADF258-0C05-00FB-C712-7906AEA206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1356A837-0ED5-92C4-0B10-3AAB5727E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8" name="Picture 9">
              <a:extLst>
                <a:ext uri="{FF2B5EF4-FFF2-40B4-BE49-F238E27FC236}">
                  <a16:creationId xmlns:a16="http://schemas.microsoft.com/office/drawing/2014/main" id="{9F64B3B2-74D0-025F-085D-E8722F977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0" name="Picture 10">
              <a:extLst>
                <a:ext uri="{FF2B5EF4-FFF2-40B4-BE49-F238E27FC236}">
                  <a16:creationId xmlns:a16="http://schemas.microsoft.com/office/drawing/2014/main" id="{73987E44-6591-37D1-D0DA-8CB14438C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1" name="Immagine 10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F397ADE4-F36A-2D10-B2C0-9E3C7BD15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4587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>
            <a:extLst>
              <a:ext uri="{FF2B5EF4-FFF2-40B4-BE49-F238E27FC236}">
                <a16:creationId xmlns:a16="http://schemas.microsoft.com/office/drawing/2014/main" id="{88F18543-9859-61DC-2549-3C9138CBA19B}"/>
              </a:ext>
            </a:extLst>
          </p:cNvPr>
          <p:cNvSpPr/>
          <p:nvPr/>
        </p:nvSpPr>
        <p:spPr>
          <a:xfrm>
            <a:off x="582118" y="1608264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Google Shape;141;p18">
            <a:extLst>
              <a:ext uri="{FF2B5EF4-FFF2-40B4-BE49-F238E27FC236}">
                <a16:creationId xmlns:a16="http://schemas.microsoft.com/office/drawing/2014/main" id="{BBE10F7F-1BE8-CF47-6F97-30AF93F14A1F}"/>
              </a:ext>
            </a:extLst>
          </p:cNvPr>
          <p:cNvSpPr txBox="1"/>
          <p:nvPr/>
        </p:nvSpPr>
        <p:spPr>
          <a:xfrm>
            <a:off x="787859" y="1710314"/>
            <a:ext cx="3476798" cy="415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L’effetto ‘moltiplicatore’ nelle regioni</a:t>
            </a:r>
          </a:p>
        </p:txBody>
      </p:sp>
      <p:sp>
        <p:nvSpPr>
          <p:cNvPr id="17" name="Titolo 1">
            <a:extLst>
              <a:ext uri="{FF2B5EF4-FFF2-40B4-BE49-F238E27FC236}">
                <a16:creationId xmlns:a16="http://schemas.microsoft.com/office/drawing/2014/main" id="{B1820A5D-9B6B-D2A3-8649-9845CF52681F}"/>
              </a:ext>
            </a:extLst>
          </p:cNvPr>
          <p:cNvSpPr txBox="1">
            <a:spLocks/>
          </p:cNvSpPr>
          <p:nvPr/>
        </p:nvSpPr>
        <p:spPr>
          <a:xfrm>
            <a:off x="-43360" y="122320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Aft>
                <a:spcPts val="3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L’economia del mare più interconnessa            nel Centro-Nord, con la Toscana sul podio</a:t>
            </a:r>
          </a:p>
        </p:txBody>
      </p:sp>
      <p:sp>
        <p:nvSpPr>
          <p:cNvPr id="22" name="Google Shape;141;p18">
            <a:extLst>
              <a:ext uri="{FF2B5EF4-FFF2-40B4-BE49-F238E27FC236}">
                <a16:creationId xmlns:a16="http://schemas.microsoft.com/office/drawing/2014/main" id="{6D761C81-37A7-8175-6F82-46EE083B592B}"/>
              </a:ext>
            </a:extLst>
          </p:cNvPr>
          <p:cNvSpPr txBox="1"/>
          <p:nvPr/>
        </p:nvSpPr>
        <p:spPr>
          <a:xfrm>
            <a:off x="4195343" y="1725842"/>
            <a:ext cx="3714595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L’effetto ‘moltiplicatore’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nelle macro-ripartizioni</a:t>
            </a:r>
          </a:p>
        </p:txBody>
      </p:sp>
      <p:sp>
        <p:nvSpPr>
          <p:cNvPr id="23" name="Google Shape;141;p18">
            <a:extLst>
              <a:ext uri="{FF2B5EF4-FFF2-40B4-BE49-F238E27FC236}">
                <a16:creationId xmlns:a16="http://schemas.microsoft.com/office/drawing/2014/main" id="{F463330B-185A-D3A9-3F68-4A1D6F9758A6}"/>
              </a:ext>
            </a:extLst>
          </p:cNvPr>
          <p:cNvSpPr txBox="1"/>
          <p:nvPr/>
        </p:nvSpPr>
        <p:spPr>
          <a:xfrm>
            <a:off x="7602827" y="1747627"/>
            <a:ext cx="3714595" cy="415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Graduatoria delle regioni</a:t>
            </a:r>
          </a:p>
        </p:txBody>
      </p:sp>
      <p:graphicFrame>
        <p:nvGraphicFramePr>
          <p:cNvPr id="25" name="Tabella 24">
            <a:extLst>
              <a:ext uri="{FF2B5EF4-FFF2-40B4-BE49-F238E27FC236}">
                <a16:creationId xmlns:a16="http://schemas.microsoft.com/office/drawing/2014/main" id="{7CD1F082-8D0D-12B9-803C-178FF1C167D5}"/>
              </a:ext>
            </a:extLst>
          </p:cNvPr>
          <p:cNvGraphicFramePr>
            <a:graphicFrameLocks noGrp="1"/>
          </p:cNvGraphicFramePr>
          <p:nvPr/>
        </p:nvGraphicFramePr>
        <p:xfrm>
          <a:off x="7602827" y="2168343"/>
          <a:ext cx="3862690" cy="3910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9886">
                  <a:extLst>
                    <a:ext uri="{9D8B030D-6E8A-4147-A177-3AD203B41FA5}">
                      <a16:colId xmlns:a16="http://schemas.microsoft.com/office/drawing/2014/main" val="1111722241"/>
                    </a:ext>
                  </a:extLst>
                </a:gridCol>
                <a:gridCol w="1338470">
                  <a:extLst>
                    <a:ext uri="{9D8B030D-6E8A-4147-A177-3AD203B41FA5}">
                      <a16:colId xmlns:a16="http://schemas.microsoft.com/office/drawing/2014/main" val="1182972549"/>
                    </a:ext>
                  </a:extLst>
                </a:gridCol>
                <a:gridCol w="282713">
                  <a:extLst>
                    <a:ext uri="{9D8B030D-6E8A-4147-A177-3AD203B41FA5}">
                      <a16:colId xmlns:a16="http://schemas.microsoft.com/office/drawing/2014/main" val="1303572977"/>
                    </a:ext>
                  </a:extLst>
                </a:gridCol>
                <a:gridCol w="1941621">
                  <a:extLst>
                    <a:ext uri="{9D8B030D-6E8A-4147-A177-3AD203B41FA5}">
                      <a16:colId xmlns:a16="http://schemas.microsoft.com/office/drawing/2014/main" val="3990683126"/>
                    </a:ext>
                  </a:extLst>
                </a:gridCol>
              </a:tblGrid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Liguria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Puglia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292776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Friuli-Venezia Giulia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Lombardia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3356169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Toscana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Sardegna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7920870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Veneto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Abruzzo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6529580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Sicilia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Piemonte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51586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Emilia-Romagna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Molise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2372782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Campania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Basilicata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512680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Marche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Umbria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5997538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Calabria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Trentino-Alto Adige/Südtirol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606304"/>
                  </a:ext>
                </a:extLst>
              </a:tr>
              <a:tr h="391080"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6350" marR="7200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Lazio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6350" marR="72000" marT="635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Valle d'Aosta/</a:t>
                      </a:r>
                      <a:r>
                        <a:rPr lang="it-IT" sz="1100" b="1" u="none" strike="noStrik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Vallée</a:t>
                      </a:r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d'</a:t>
                      </a:r>
                      <a:r>
                        <a:rPr lang="it-IT" sz="1100" b="1" u="none" strike="noStrik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Aoste</a:t>
                      </a:r>
                      <a:endParaRPr lang="it-IT" sz="11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963994"/>
                  </a:ext>
                </a:extLst>
              </a:tr>
            </a:tbl>
          </a:graphicData>
        </a:graphic>
      </p:graphicFrame>
      <p:sp>
        <p:nvSpPr>
          <p:cNvPr id="20" name="Segnaposto numero diapositiva 1">
            <a:extLst>
              <a:ext uri="{FF2B5EF4-FFF2-40B4-BE49-F238E27FC236}">
                <a16:creationId xmlns:a16="http://schemas.microsoft.com/office/drawing/2014/main" id="{962D17E1-24B8-D588-6573-C6DBEC79F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9</a:t>
            </a:fld>
            <a:endParaRPr lang="it-IT" dirty="0">
              <a:solidFill>
                <a:srgbClr val="0F9ED5"/>
              </a:solidFill>
            </a:endParaRPr>
          </a:p>
        </p:txBody>
      </p:sp>
      <mc:AlternateContent xmlns:mc="http://schemas.openxmlformats.org/markup-compatibility/2006" xmlns:cx2="http://schemas.microsoft.com/office/drawing/2015/10/21/chartex">
        <mc:Choice Requires="cx2">
          <p:graphicFrame>
            <p:nvGraphicFramePr>
              <p:cNvPr id="2" name="Grafico 1">
                <a:extLst>
                  <a:ext uri="{FF2B5EF4-FFF2-40B4-BE49-F238E27FC236}">
                    <a16:creationId xmlns:a16="http://schemas.microsoft.com/office/drawing/2014/main" id="{0CC0C7EF-353B-0736-CB76-37A629C85D57}"/>
                  </a:ext>
                </a:extLst>
              </p:cNvPr>
              <p:cNvGraphicFramePr/>
              <p:nvPr/>
            </p:nvGraphicFramePr>
            <p:xfrm>
              <a:off x="4195343" y="2444642"/>
              <a:ext cx="3115945" cy="3185131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2" name="Grafico 1">
                <a:extLst>
                  <a:ext uri="{FF2B5EF4-FFF2-40B4-BE49-F238E27FC236}">
                    <a16:creationId xmlns:a16="http://schemas.microsoft.com/office/drawing/2014/main" id="{0CC0C7EF-353B-0736-CB76-37A629C85D5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195343" y="2444642"/>
                <a:ext cx="3115945" cy="3185131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Immagine 4" descr="Immagine che contiene mappa&#10;&#10;Descrizione generata automaticamente">
            <a:extLst>
              <a:ext uri="{FF2B5EF4-FFF2-40B4-BE49-F238E27FC236}">
                <a16:creationId xmlns:a16="http://schemas.microsoft.com/office/drawing/2014/main" id="{F2976E40-F009-8931-AC83-38B3840D28E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36" t="13333" r="29308" b="13984"/>
          <a:stretch/>
        </p:blipFill>
        <p:spPr>
          <a:xfrm>
            <a:off x="829135" y="2227831"/>
            <a:ext cx="3175274" cy="3671163"/>
          </a:xfrm>
          <a:prstGeom prst="rect">
            <a:avLst/>
          </a:prstGeom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6C044601-C28A-12B1-BD5A-83049F31BA1B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ECB124E4-C957-CCBE-1B07-17E63E6504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6" name="Picture 7">
              <a:extLst>
                <a:ext uri="{FF2B5EF4-FFF2-40B4-BE49-F238E27FC236}">
                  <a16:creationId xmlns:a16="http://schemas.microsoft.com/office/drawing/2014/main" id="{9609E19C-5DCA-802A-B1F2-59DEB0BC95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056BE33B-85A3-047C-FCC4-C13345BF7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4" name="Picture 9">
              <a:extLst>
                <a:ext uri="{FF2B5EF4-FFF2-40B4-BE49-F238E27FC236}">
                  <a16:creationId xmlns:a16="http://schemas.microsoft.com/office/drawing/2014/main" id="{34D10D4B-44EB-CBF9-152C-B3C51AB55E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5" name="Picture 10">
              <a:extLst>
                <a:ext uri="{FF2B5EF4-FFF2-40B4-BE49-F238E27FC236}">
                  <a16:creationId xmlns:a16="http://schemas.microsoft.com/office/drawing/2014/main" id="{8F897C4B-6575-D414-AB3E-BEAC15861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6" name="Immagine 15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E9069A72-E699-B9A9-5E82-22917A248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2122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>
            <a:extLst>
              <a:ext uri="{FF2B5EF4-FFF2-40B4-BE49-F238E27FC236}">
                <a16:creationId xmlns:a16="http://schemas.microsoft.com/office/drawing/2014/main" id="{6D30DC49-7F4C-06F1-B4E6-1F554AE718DA}"/>
              </a:ext>
            </a:extLst>
          </p:cNvPr>
          <p:cNvSpPr>
            <a:spLocks/>
          </p:cNvSpPr>
          <p:nvPr/>
        </p:nvSpPr>
        <p:spPr>
          <a:xfrm>
            <a:off x="582118" y="1518177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Grafico 4">
            <a:extLst>
              <a:ext uri="{FF2B5EF4-FFF2-40B4-BE49-F238E27FC236}">
                <a16:creationId xmlns:a16="http://schemas.microsoft.com/office/drawing/2014/main" id="{BD7D8EB4-6170-70FC-3854-C7658A21D600}"/>
              </a:ext>
            </a:extLst>
          </p:cNvPr>
          <p:cNvGraphicFramePr>
            <a:graphicFrameLocks/>
          </p:cNvGraphicFramePr>
          <p:nvPr/>
        </p:nvGraphicFramePr>
        <p:xfrm>
          <a:off x="641004" y="1945291"/>
          <a:ext cx="5204709" cy="3193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itolo 1">
            <a:extLst>
              <a:ext uri="{FF2B5EF4-FFF2-40B4-BE49-F238E27FC236}">
                <a16:creationId xmlns:a16="http://schemas.microsoft.com/office/drawing/2014/main" id="{42D63EBF-DC73-8901-092F-CF687EC1080C}"/>
              </a:ext>
            </a:extLst>
          </p:cNvPr>
          <p:cNvSpPr txBox="1">
            <a:spLocks/>
          </p:cNvSpPr>
          <p:nvPr/>
        </p:nvSpPr>
        <p:spPr>
          <a:xfrm>
            <a:off x="-3636" y="92983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legame tra l’economia del mare 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il Centro-Sud</a:t>
            </a:r>
          </a:p>
        </p:txBody>
      </p:sp>
      <p:sp>
        <p:nvSpPr>
          <p:cNvPr id="20" name="Google Shape;161;p20">
            <a:extLst>
              <a:ext uri="{FF2B5EF4-FFF2-40B4-BE49-F238E27FC236}">
                <a16:creationId xmlns:a16="http://schemas.microsoft.com/office/drawing/2014/main" id="{B46577CC-DD40-BF1D-F9DC-8B6A164728BE}"/>
              </a:ext>
            </a:extLst>
          </p:cNvPr>
          <p:cNvSpPr txBox="1"/>
          <p:nvPr/>
        </p:nvSpPr>
        <p:spPr>
          <a:xfrm>
            <a:off x="808108" y="4800646"/>
            <a:ext cx="3405201" cy="1150827"/>
          </a:xfrm>
          <a:prstGeom prst="roundRect">
            <a:avLst>
              <a:gd name="adj" fmla="val 765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spAutoFit/>
          </a:bodyPr>
          <a:lstStyle/>
          <a:p>
            <a:pPr algn="just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Mezzogiorno (32,2%) ed il Centro (28,9%) contribuiscono per il 61,1% alla formazione del valore aggiunto dell'economia del mare, ma …</a:t>
            </a:r>
            <a:endParaRPr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Didact Gothic"/>
            </a:endParaRPr>
          </a:p>
        </p:txBody>
      </p:sp>
      <p:sp>
        <p:nvSpPr>
          <p:cNvPr id="25" name="Google Shape;161;p20">
            <a:extLst>
              <a:ext uri="{FF2B5EF4-FFF2-40B4-BE49-F238E27FC236}">
                <a16:creationId xmlns:a16="http://schemas.microsoft.com/office/drawing/2014/main" id="{C555522D-CF1F-7325-F485-339C50B14FFC}"/>
              </a:ext>
            </a:extLst>
          </p:cNvPr>
          <p:cNvSpPr txBox="1"/>
          <p:nvPr/>
        </p:nvSpPr>
        <p:spPr>
          <a:xfrm>
            <a:off x="933115" y="1627618"/>
            <a:ext cx="4912598" cy="4596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Distribuzione territoriale del valore aggiunto (comp.%)</a:t>
            </a:r>
            <a:endParaRPr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Didact Gothic"/>
            </a:endParaRPr>
          </a:p>
        </p:txBody>
      </p:sp>
      <p:sp>
        <p:nvSpPr>
          <p:cNvPr id="26" name="Google Shape;161;p20">
            <a:extLst>
              <a:ext uri="{FF2B5EF4-FFF2-40B4-BE49-F238E27FC236}">
                <a16:creationId xmlns:a16="http://schemas.microsoft.com/office/drawing/2014/main" id="{03906AD7-CE33-6867-99EA-64DA88C30A16}"/>
              </a:ext>
            </a:extLst>
          </p:cNvPr>
          <p:cNvSpPr txBox="1"/>
          <p:nvPr/>
        </p:nvSpPr>
        <p:spPr>
          <a:xfrm>
            <a:off x="4325370" y="4803114"/>
            <a:ext cx="3405201" cy="1145890"/>
          </a:xfrm>
          <a:prstGeom prst="roundRect">
            <a:avLst>
              <a:gd name="adj" fmla="val 765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…hanno, complessivamente, una minore produttività della Blue Economy rispetto al resto del Paese.</a:t>
            </a:r>
          </a:p>
        </p:txBody>
      </p:sp>
      <p:sp>
        <p:nvSpPr>
          <p:cNvPr id="27" name="Google Shape;161;p20">
            <a:extLst>
              <a:ext uri="{FF2B5EF4-FFF2-40B4-BE49-F238E27FC236}">
                <a16:creationId xmlns:a16="http://schemas.microsoft.com/office/drawing/2014/main" id="{5B55CD0A-62CD-7F88-882E-0FD6860FCA1C}"/>
              </a:ext>
            </a:extLst>
          </p:cNvPr>
          <p:cNvSpPr txBox="1"/>
          <p:nvPr/>
        </p:nvSpPr>
        <p:spPr>
          <a:xfrm>
            <a:off x="7890131" y="4800646"/>
            <a:ext cx="3405201" cy="1150827"/>
          </a:xfrm>
          <a:prstGeom prst="roundRect">
            <a:avLst>
              <a:gd name="adj" fmla="val 765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spAutoFit/>
          </a:bodyPr>
          <a:lstStyle/>
          <a:p>
            <a:pPr algn="just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il Sud avesse la stessa capacità moltiplicativa e la stessa produttività media del Nord ulteriori 15 miliardi circa di valore aggiunto.</a:t>
            </a:r>
          </a:p>
        </p:txBody>
      </p:sp>
      <p:sp>
        <p:nvSpPr>
          <p:cNvPr id="28" name="Google Shape;161;p20">
            <a:extLst>
              <a:ext uri="{FF2B5EF4-FFF2-40B4-BE49-F238E27FC236}">
                <a16:creationId xmlns:a16="http://schemas.microsoft.com/office/drawing/2014/main" id="{42E09C24-F05D-9F7B-5EF9-2EE19776941C}"/>
              </a:ext>
            </a:extLst>
          </p:cNvPr>
          <p:cNvSpPr txBox="1"/>
          <p:nvPr/>
        </p:nvSpPr>
        <p:spPr>
          <a:xfrm>
            <a:off x="6846786" y="1632103"/>
            <a:ext cx="4252199" cy="4596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produttività (numeri</a:t>
            </a:r>
            <a:r>
              <a:rPr lang="it-IT" sz="1500" b="1" baseline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indice,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Italia=100)</a:t>
            </a:r>
          </a:p>
        </p:txBody>
      </p:sp>
      <p:graphicFrame>
        <p:nvGraphicFramePr>
          <p:cNvPr id="30" name="Grafico 29">
            <a:extLst>
              <a:ext uri="{FF2B5EF4-FFF2-40B4-BE49-F238E27FC236}">
                <a16:creationId xmlns:a16="http://schemas.microsoft.com/office/drawing/2014/main" id="{B3990B3A-B72B-4ED1-B4F4-778E047936D2}"/>
              </a:ext>
            </a:extLst>
          </p:cNvPr>
          <p:cNvGraphicFramePr>
            <a:graphicFrameLocks/>
          </p:cNvGraphicFramePr>
          <p:nvPr/>
        </p:nvGraphicFramePr>
        <p:xfrm>
          <a:off x="6686886" y="1928622"/>
          <a:ext cx="4572000" cy="2770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F5770D07-98CF-40B1-A3AF-D113E5631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10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344CEF39-E44E-CF11-9C58-DEF849034263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0EA8658D-CA59-4659-4F1D-8D61F1E4EB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6" name="Picture 7">
              <a:extLst>
                <a:ext uri="{FF2B5EF4-FFF2-40B4-BE49-F238E27FC236}">
                  <a16:creationId xmlns:a16="http://schemas.microsoft.com/office/drawing/2014/main" id="{AF08812B-BE74-BCE4-665A-0DFC9FF78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692CA9E9-4BC4-F9C0-B5EE-9A4447746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8" name="Picture 9">
              <a:extLst>
                <a:ext uri="{FF2B5EF4-FFF2-40B4-BE49-F238E27FC236}">
                  <a16:creationId xmlns:a16="http://schemas.microsoft.com/office/drawing/2014/main" id="{D528C75E-98DC-1EC9-3F52-03B784D7287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9" name="Picture 10">
              <a:extLst>
                <a:ext uri="{FF2B5EF4-FFF2-40B4-BE49-F238E27FC236}">
                  <a16:creationId xmlns:a16="http://schemas.microsoft.com/office/drawing/2014/main" id="{EC3C46EA-90C8-65DC-79FA-E37788B0C9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0" name="Immagine 9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B87703DE-CDBF-E8F7-44F2-56374794CA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445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>
            <a:extLst>
              <a:ext uri="{FF2B5EF4-FFF2-40B4-BE49-F238E27FC236}">
                <a16:creationId xmlns:a16="http://schemas.microsoft.com/office/drawing/2014/main" id="{E0C0BD42-2DD8-DCC7-DBF2-6B53EEB7B616}"/>
              </a:ext>
            </a:extLst>
          </p:cNvPr>
          <p:cNvSpPr/>
          <p:nvPr/>
        </p:nvSpPr>
        <p:spPr>
          <a:xfrm>
            <a:off x="148736" y="1599140"/>
            <a:ext cx="4891479" cy="4529008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46000"/>
                </a:srgbClr>
              </a:gs>
              <a:gs pos="82000">
                <a:srgbClr val="043C5E">
                  <a:alpha val="84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673100" dist="38100" dir="5400000" algn="t" rotWithShape="0">
              <a:srgbClr val="043C5E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4" name="Rettangolo 23">
            <a:extLst>
              <a:ext uri="{FF2B5EF4-FFF2-40B4-BE49-F238E27FC236}">
                <a16:creationId xmlns:a16="http://schemas.microsoft.com/office/drawing/2014/main" id="{C4B47AA4-E8C7-6512-4630-27F02BF7A377}"/>
              </a:ext>
            </a:extLst>
          </p:cNvPr>
          <p:cNvSpPr/>
          <p:nvPr/>
        </p:nvSpPr>
        <p:spPr>
          <a:xfrm>
            <a:off x="5214571" y="1625168"/>
            <a:ext cx="6442124" cy="4529008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46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673100" dist="38100" dir="5400000" algn="t" rotWithShape="0">
              <a:srgbClr val="043C5E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20" name="Titolo 3">
            <a:extLst>
              <a:ext uri="{FF2B5EF4-FFF2-40B4-BE49-F238E27FC236}">
                <a16:creationId xmlns:a16="http://schemas.microsoft.com/office/drawing/2014/main" id="{2C09BE68-A69D-C44F-508E-F8DCD70EE798}"/>
              </a:ext>
            </a:extLst>
          </p:cNvPr>
          <p:cNvSpPr txBox="1">
            <a:spLocks/>
          </p:cNvSpPr>
          <p:nvPr/>
        </p:nvSpPr>
        <p:spPr>
          <a:xfrm>
            <a:off x="0" y="287290"/>
            <a:ext cx="12192000" cy="11897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Demografia e ricchezza </a:t>
            </a:r>
          </a:p>
          <a:p>
            <a:pPr algn="ctr"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nelle zone costiere in Toscana</a:t>
            </a:r>
          </a:p>
        </p:txBody>
      </p:sp>
      <p:sp>
        <p:nvSpPr>
          <p:cNvPr id="3" name="Google Shape;141;p18">
            <a:extLst>
              <a:ext uri="{FF2B5EF4-FFF2-40B4-BE49-F238E27FC236}">
                <a16:creationId xmlns:a16="http://schemas.microsoft.com/office/drawing/2014/main" id="{02448AFB-677F-9E38-DFBC-4D0061AB2683}"/>
              </a:ext>
            </a:extLst>
          </p:cNvPr>
          <p:cNvSpPr txBox="1"/>
          <p:nvPr/>
        </p:nvSpPr>
        <p:spPr>
          <a:xfrm>
            <a:off x="313873" y="1802912"/>
            <a:ext cx="4561204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I comuni italiani classificati secondo il criterio delle zone costiere (in blu i comuni con un confine sul mare e in verde quelli che hanno almeno il 50% di superficie entro i 10 km dalla linea costiera). REGIONE TOSCANA</a:t>
            </a:r>
            <a:endParaRPr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sp>
        <p:nvSpPr>
          <p:cNvPr id="8" name="Titolo 2">
            <a:extLst>
              <a:ext uri="{FF2B5EF4-FFF2-40B4-BE49-F238E27FC236}">
                <a16:creationId xmlns:a16="http://schemas.microsoft.com/office/drawing/2014/main" id="{043E28EE-1C35-2318-EBCD-32285916664C}"/>
              </a:ext>
            </a:extLst>
          </p:cNvPr>
          <p:cNvSpPr txBox="1">
            <a:spLocks noChangeAspect="1"/>
          </p:cNvSpPr>
          <p:nvPr/>
        </p:nvSpPr>
        <p:spPr>
          <a:xfrm>
            <a:off x="5244887" y="2110533"/>
            <a:ext cx="6237452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42 comuni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(il 15,6% della superficie totale) definiti come zone costiere, di cui 34 litoranei e 8 prossimi al mare</a:t>
            </a:r>
          </a:p>
        </p:txBody>
      </p:sp>
      <p:sp>
        <p:nvSpPr>
          <p:cNvPr id="16" name="Titolo 2">
            <a:extLst>
              <a:ext uri="{FF2B5EF4-FFF2-40B4-BE49-F238E27FC236}">
                <a16:creationId xmlns:a16="http://schemas.microsoft.com/office/drawing/2014/main" id="{DE7CC7DD-0881-EE01-C27F-3908F649E7DA}"/>
              </a:ext>
            </a:extLst>
          </p:cNvPr>
          <p:cNvSpPr txBox="1">
            <a:spLocks noChangeAspect="1"/>
          </p:cNvSpPr>
          <p:nvPr/>
        </p:nvSpPr>
        <p:spPr>
          <a:xfrm>
            <a:off x="5245035" y="3222320"/>
            <a:ext cx="6239515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24,5%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della popolazione</a:t>
            </a:r>
          </a:p>
        </p:txBody>
      </p:sp>
      <p:sp>
        <p:nvSpPr>
          <p:cNvPr id="17" name="Titolo 2">
            <a:extLst>
              <a:ext uri="{FF2B5EF4-FFF2-40B4-BE49-F238E27FC236}">
                <a16:creationId xmlns:a16="http://schemas.microsoft.com/office/drawing/2014/main" id="{08B0165A-EBED-AF8A-2BC4-D183E98C5B18}"/>
              </a:ext>
            </a:extLst>
          </p:cNvPr>
          <p:cNvSpPr txBox="1">
            <a:spLocks noChangeAspect="1"/>
          </p:cNvSpPr>
          <p:nvPr/>
        </p:nvSpPr>
        <p:spPr>
          <a:xfrm>
            <a:off x="5243930" y="5398691"/>
            <a:ext cx="6239514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23,1%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del valore aggiunto complessivo</a:t>
            </a:r>
          </a:p>
        </p:txBody>
      </p:sp>
      <p:sp>
        <p:nvSpPr>
          <p:cNvPr id="23" name="Titolo 2">
            <a:extLst>
              <a:ext uri="{FF2B5EF4-FFF2-40B4-BE49-F238E27FC236}">
                <a16:creationId xmlns:a16="http://schemas.microsoft.com/office/drawing/2014/main" id="{AA7F9CD9-978D-1290-CADB-D0293653F350}"/>
              </a:ext>
            </a:extLst>
          </p:cNvPr>
          <p:cNvSpPr txBox="1">
            <a:spLocks noChangeAspect="1"/>
          </p:cNvSpPr>
          <p:nvPr/>
        </p:nvSpPr>
        <p:spPr>
          <a:xfrm>
            <a:off x="5243929" y="4304785"/>
            <a:ext cx="6412766" cy="6623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2550">
              <a:buClr>
                <a:schemeClr val="bg1"/>
              </a:buClr>
              <a:buSzPct val="100000"/>
            </a:pPr>
            <a:r>
              <a:rPr lang="it-IT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251 abitanti per kmq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a fronte dei 142 degli altri comuni toscani</a:t>
            </a:r>
          </a:p>
          <a:p>
            <a:pPr marL="82550">
              <a:buClr>
                <a:schemeClr val="bg1"/>
              </a:buClr>
              <a:buSzPct val="100000"/>
            </a:pPr>
            <a:endParaRPr lang="it-IT"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sym typeface="Didact Gothic"/>
            </a:endParaRP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769768D4-24B3-8B13-8840-9CCEEA9C8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11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FC71CB0A-2190-A5C1-0F01-42E821C31E68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6" name="Picture 6">
              <a:extLst>
                <a:ext uri="{FF2B5EF4-FFF2-40B4-BE49-F238E27FC236}">
                  <a16:creationId xmlns:a16="http://schemas.microsoft.com/office/drawing/2014/main" id="{1274208C-5472-BA5D-46E8-39973B1579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7" name="Picture 7">
              <a:extLst>
                <a:ext uri="{FF2B5EF4-FFF2-40B4-BE49-F238E27FC236}">
                  <a16:creationId xmlns:a16="http://schemas.microsoft.com/office/drawing/2014/main" id="{F66D7064-C2A8-C861-9DEB-0BB63F66BE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18" name="Picture 8">
              <a:extLst>
                <a:ext uri="{FF2B5EF4-FFF2-40B4-BE49-F238E27FC236}">
                  <a16:creationId xmlns:a16="http://schemas.microsoft.com/office/drawing/2014/main" id="{F6B6E707-4AB8-6096-947B-2FD61BB1FA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9" name="Picture 9">
              <a:extLst>
                <a:ext uri="{FF2B5EF4-FFF2-40B4-BE49-F238E27FC236}">
                  <a16:creationId xmlns:a16="http://schemas.microsoft.com/office/drawing/2014/main" id="{03A1AE1B-BFB0-A41B-B8D1-E4A3F4BF4F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21" name="Picture 10">
              <a:extLst>
                <a:ext uri="{FF2B5EF4-FFF2-40B4-BE49-F238E27FC236}">
                  <a16:creationId xmlns:a16="http://schemas.microsoft.com/office/drawing/2014/main" id="{537BF131-1363-CC7C-D249-D576A4FD7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22" name="Immagine 21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019DC2CE-240F-D9CF-9F94-03984027C7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  <p:pic>
        <p:nvPicPr>
          <p:cNvPr id="5" name="Immagine 4" descr="Immagine che contiene mappa&#10;&#10;Descrizione generata automaticamente">
            <a:extLst>
              <a:ext uri="{FF2B5EF4-FFF2-40B4-BE49-F238E27FC236}">
                <a16:creationId xmlns:a16="http://schemas.microsoft.com/office/drawing/2014/main" id="{490F59E1-8D9C-2F13-5DCB-B146B42AF0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72" y="2681388"/>
            <a:ext cx="2897334" cy="33465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9033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98D75E76-1F59-2738-608A-E8A3E404C385}"/>
              </a:ext>
            </a:extLst>
          </p:cNvPr>
          <p:cNvSpPr/>
          <p:nvPr/>
        </p:nvSpPr>
        <p:spPr>
          <a:xfrm>
            <a:off x="582118" y="1866626"/>
            <a:ext cx="11020492" cy="4145783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itolo 1">
            <a:extLst>
              <a:ext uri="{FF2B5EF4-FFF2-40B4-BE49-F238E27FC236}">
                <a16:creationId xmlns:a16="http://schemas.microsoft.com/office/drawing/2014/main" id="{AAD7449E-3DAA-4079-2E81-6AC9D823AB46}"/>
              </a:ext>
            </a:extLst>
          </p:cNvPr>
          <p:cNvSpPr txBox="1">
            <a:spLocks/>
          </p:cNvSpPr>
          <p:nvPr/>
        </p:nvSpPr>
        <p:spPr>
          <a:xfrm>
            <a:off x="-3636" y="327575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risorsa mare traina l’economia della Toscana ma… occorre spiegare le vele!</a:t>
            </a:r>
          </a:p>
        </p:txBody>
      </p:sp>
      <p:graphicFrame>
        <p:nvGraphicFramePr>
          <p:cNvPr id="13" name="Google Shape;148;p19">
            <a:extLst>
              <a:ext uri="{FF2B5EF4-FFF2-40B4-BE49-F238E27FC236}">
                <a16:creationId xmlns:a16="http://schemas.microsoft.com/office/drawing/2014/main" id="{F698714C-AB41-E3AD-D210-FD75E45D9F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2805128"/>
              </p:ext>
            </p:extLst>
          </p:nvPr>
        </p:nvGraphicFramePr>
        <p:xfrm>
          <a:off x="675575" y="2062482"/>
          <a:ext cx="9130804" cy="3949927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524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7999">
                  <a:extLst>
                    <a:ext uri="{9D8B030D-6E8A-4147-A177-3AD203B41FA5}">
                      <a16:colId xmlns:a16="http://schemas.microsoft.com/office/drawing/2014/main" val="366886856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3568">
                  <a:extLst>
                    <a:ext uri="{9D8B030D-6E8A-4147-A177-3AD203B41FA5}">
                      <a16:colId xmlns:a16="http://schemas.microsoft.com/office/drawing/2014/main" val="3200511839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3585">
                  <a:extLst>
                    <a:ext uri="{9D8B030D-6E8A-4147-A177-3AD203B41FA5}">
                      <a16:colId xmlns:a16="http://schemas.microsoft.com/office/drawing/2014/main" val="2113687890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6952">
                  <a:extLst>
                    <a:ext uri="{9D8B030D-6E8A-4147-A177-3AD203B41FA5}">
                      <a16:colId xmlns:a16="http://schemas.microsoft.com/office/drawing/2014/main" val="1954998905"/>
                    </a:ext>
                  </a:extLst>
                </a:gridCol>
              </a:tblGrid>
              <a:tr h="46698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5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VALORI ASSOLUTI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INCIDENZA % 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SU TOTALE ECONOMIA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VARIAZIONE % ECONOMIA DEL MARE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VARIAZIONE % TOTALE ECONOMIA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Toscana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ITALIA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kern="1200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Toscana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ITALIA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kern="1200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Toscana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ITALIA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kern="1200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Toscana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ITALIA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7465637"/>
                  </a:ext>
                </a:extLst>
              </a:tr>
              <a:tr h="72678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VALORE AGGIUNTO DIRETTO (2022)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4,9 </a:t>
                      </a:r>
                      <a:r>
                        <a:rPr lang="en-US" sz="1500" b="1" u="none" strike="noStrike" cap="non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miliardi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64,6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miliardi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4,4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3,7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+13,9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+15,1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+6,6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+6,9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15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OCCUPAZIONE (2022)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69.099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1.040.172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4,0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4,1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+4,9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+6,6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+3,6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+1,7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15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IMPRESE (2023)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14.780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227.975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3,7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3,8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-0,1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+1,5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-2,9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-1,8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752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Didact Gothic"/>
                          <a:cs typeface="Didact Gothic"/>
                          <a:sym typeface="Didact Gothic"/>
                        </a:rPr>
                        <a:t>ESPORTAZIONI (2023)</a:t>
                      </a: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1,2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miliardi</a:t>
                      </a:r>
                      <a:endParaRPr lang="en-US"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10,1 </a:t>
                      </a:r>
                      <a:r>
                        <a:rPr lang="en-US" sz="1500" b="1" u="none" strike="noStrike" cap="none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miliardi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2,2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1,6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+21,5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+34,4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+19,0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1" u="none" strike="noStrike" cap="non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Didact Gothic"/>
                          <a:cs typeface="Didact Gothic"/>
                          <a:sym typeface="Didact Gothic"/>
                        </a:rPr>
                        <a:t>+20,2</a:t>
                      </a:r>
                      <a:endParaRPr sz="1500" b="1" u="none" strike="noStrike" cap="non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50" marR="91450" marT="45725" marB="45725" anchor="ctr">
                    <a:lnL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Google Shape;151;p19">
            <a:extLst>
              <a:ext uri="{FF2B5EF4-FFF2-40B4-BE49-F238E27FC236}">
                <a16:creationId xmlns:a16="http://schemas.microsoft.com/office/drawing/2014/main" id="{4D6067D3-74F8-75B1-122B-7DE277D6E0B7}"/>
              </a:ext>
            </a:extLst>
          </p:cNvPr>
          <p:cNvSpPr txBox="1"/>
          <p:nvPr/>
        </p:nvSpPr>
        <p:spPr>
          <a:xfrm>
            <a:off x="9396000" y="3766726"/>
            <a:ext cx="2264807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Variazione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 2022/2021</a:t>
            </a:r>
            <a:endParaRPr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sp>
        <p:nvSpPr>
          <p:cNvPr id="15" name="Google Shape;152;p19">
            <a:extLst>
              <a:ext uri="{FF2B5EF4-FFF2-40B4-BE49-F238E27FC236}">
                <a16:creationId xmlns:a16="http://schemas.microsoft.com/office/drawing/2014/main" id="{D597939D-EF1B-BF78-9E73-6893CD9BEF83}"/>
              </a:ext>
            </a:extLst>
          </p:cNvPr>
          <p:cNvSpPr txBox="1"/>
          <p:nvPr/>
        </p:nvSpPr>
        <p:spPr>
          <a:xfrm>
            <a:off x="9396000" y="4964096"/>
            <a:ext cx="2383941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ea typeface="Didact Gothic"/>
                <a:cs typeface="Didact Gothic"/>
              </a:defRPr>
            </a:lvl1pPr>
          </a:lstStyle>
          <a:p>
            <a:r>
              <a:rPr lang="en-US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Variazione</a:t>
            </a: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 2023/2021</a:t>
            </a:r>
            <a:endParaRPr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Didact Gothic"/>
            </a:endParaRPr>
          </a:p>
        </p:txBody>
      </p:sp>
      <p:sp>
        <p:nvSpPr>
          <p:cNvPr id="16" name="Segnaposto numero diapositiva 1">
            <a:extLst>
              <a:ext uri="{FF2B5EF4-FFF2-40B4-BE49-F238E27FC236}">
                <a16:creationId xmlns:a16="http://schemas.microsoft.com/office/drawing/2014/main" id="{F1FE1B95-8B97-0763-F1C2-AD044D15E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12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2FC1D907-7F78-5C69-D19C-15739A726F6C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D1287332-3049-0E65-C04B-AB006C7DE9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17" name="Picture 7">
              <a:extLst>
                <a:ext uri="{FF2B5EF4-FFF2-40B4-BE49-F238E27FC236}">
                  <a16:creationId xmlns:a16="http://schemas.microsoft.com/office/drawing/2014/main" id="{90966454-2C9B-9432-884C-431109BAD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18" name="Picture 8">
              <a:extLst>
                <a:ext uri="{FF2B5EF4-FFF2-40B4-BE49-F238E27FC236}">
                  <a16:creationId xmlns:a16="http://schemas.microsoft.com/office/drawing/2014/main" id="{B3F68E46-1F6D-B4F1-491C-650CDFDC7F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19" name="Picture 9">
              <a:extLst>
                <a:ext uri="{FF2B5EF4-FFF2-40B4-BE49-F238E27FC236}">
                  <a16:creationId xmlns:a16="http://schemas.microsoft.com/office/drawing/2014/main" id="{2BF069FB-E417-9492-951D-66251E8BA9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20" name="Picture 10">
              <a:extLst>
                <a:ext uri="{FF2B5EF4-FFF2-40B4-BE49-F238E27FC236}">
                  <a16:creationId xmlns:a16="http://schemas.microsoft.com/office/drawing/2014/main" id="{670940F9-D51E-E545-3E93-6C7924FCF5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21" name="Immagine 20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56A17A39-7026-CF07-6D84-105E8964A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9225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tangolo 30">
            <a:extLst>
              <a:ext uri="{FF2B5EF4-FFF2-40B4-BE49-F238E27FC236}">
                <a16:creationId xmlns:a16="http://schemas.microsoft.com/office/drawing/2014/main" id="{F31694DA-1883-2697-7BAF-5F3EF59687B7}"/>
              </a:ext>
            </a:extLst>
          </p:cNvPr>
          <p:cNvSpPr/>
          <p:nvPr/>
        </p:nvSpPr>
        <p:spPr>
          <a:xfrm>
            <a:off x="585754" y="1584172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Ovale 31">
            <a:extLst>
              <a:ext uri="{FF2B5EF4-FFF2-40B4-BE49-F238E27FC236}">
                <a16:creationId xmlns:a16="http://schemas.microsoft.com/office/drawing/2014/main" id="{45E7B987-CAD4-7868-5EC0-CCD5B1342565}"/>
              </a:ext>
            </a:extLst>
          </p:cNvPr>
          <p:cNvSpPr>
            <a:spLocks noChangeAspect="1"/>
          </p:cNvSpPr>
          <p:nvPr/>
        </p:nvSpPr>
        <p:spPr>
          <a:xfrm>
            <a:off x="1173064" y="2572962"/>
            <a:ext cx="1429435" cy="143470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3" name="CasellaDiTesto 32">
            <a:extLst>
              <a:ext uri="{FF2B5EF4-FFF2-40B4-BE49-F238E27FC236}">
                <a16:creationId xmlns:a16="http://schemas.microsoft.com/office/drawing/2014/main" id="{CBB8716A-999A-B7A7-00A9-08EAD6F31C5E}"/>
              </a:ext>
            </a:extLst>
          </p:cNvPr>
          <p:cNvSpPr txBox="1">
            <a:spLocks noChangeAspect="1"/>
          </p:cNvSpPr>
          <p:nvPr/>
        </p:nvSpPr>
        <p:spPr>
          <a:xfrm>
            <a:off x="1257223" y="2782718"/>
            <a:ext cx="1261115" cy="1118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Economia 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del mare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4,9 miliardi di euro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(4,4%)</a:t>
            </a:r>
          </a:p>
        </p:txBody>
      </p:sp>
      <p:sp>
        <p:nvSpPr>
          <p:cNvPr id="34" name="Ovale 33">
            <a:extLst>
              <a:ext uri="{FF2B5EF4-FFF2-40B4-BE49-F238E27FC236}">
                <a16:creationId xmlns:a16="http://schemas.microsoft.com/office/drawing/2014/main" id="{594C45DB-7854-0151-882C-58231A0BF662}"/>
              </a:ext>
            </a:extLst>
          </p:cNvPr>
          <p:cNvSpPr>
            <a:spLocks noChangeAspect="1"/>
          </p:cNvSpPr>
          <p:nvPr/>
        </p:nvSpPr>
        <p:spPr>
          <a:xfrm>
            <a:off x="768997" y="2410700"/>
            <a:ext cx="2878426" cy="287842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21EA1845-A836-91CA-247E-53026747E7B3}"/>
              </a:ext>
            </a:extLst>
          </p:cNvPr>
          <p:cNvCxnSpPr>
            <a:cxnSpLocks noChangeAspect="1"/>
            <a:endCxn id="37" idx="3"/>
          </p:cNvCxnSpPr>
          <p:nvPr/>
        </p:nvCxnSpPr>
        <p:spPr>
          <a:xfrm flipV="1">
            <a:off x="812864" y="2074393"/>
            <a:ext cx="4873528" cy="11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F32C4D2F-D7A6-D3EB-2DEE-251A33F31783}"/>
              </a:ext>
            </a:extLst>
          </p:cNvPr>
          <p:cNvSpPr txBox="1">
            <a:spLocks noChangeAspect="1"/>
          </p:cNvSpPr>
          <p:nvPr/>
        </p:nvSpPr>
        <p:spPr>
          <a:xfrm>
            <a:off x="2974956" y="4535591"/>
            <a:ext cx="3446112" cy="11054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Totale filiera del mare </a:t>
            </a:r>
          </a:p>
          <a:p>
            <a:pPr marL="0" lvl="0" indent="0" algn="ctr" rtl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15,0 miliardi di valore aggiunto (13,3%)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1C191CC7-B69B-D0E1-9D7D-54A84C2305C4}"/>
              </a:ext>
            </a:extLst>
          </p:cNvPr>
          <p:cNvSpPr txBox="1">
            <a:spLocks noChangeAspect="1"/>
          </p:cNvSpPr>
          <p:nvPr/>
        </p:nvSpPr>
        <p:spPr>
          <a:xfrm>
            <a:off x="2830326" y="1674283"/>
            <a:ext cx="2856066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2300" b="1" kern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MOLTIPLICATORE 2,0</a:t>
            </a:r>
          </a:p>
        </p:txBody>
      </p:sp>
      <p:cxnSp>
        <p:nvCxnSpPr>
          <p:cNvPr id="38" name="Connettore diritto 37">
            <a:extLst>
              <a:ext uri="{FF2B5EF4-FFF2-40B4-BE49-F238E27FC236}">
                <a16:creationId xmlns:a16="http://schemas.microsoft.com/office/drawing/2014/main" id="{E5FC7D7F-F006-5486-8DD9-87C76C717A1D}"/>
              </a:ext>
            </a:extLst>
          </p:cNvPr>
          <p:cNvCxnSpPr>
            <a:cxnSpLocks noChangeAspect="1"/>
            <a:endCxn id="39" idx="3"/>
          </p:cNvCxnSpPr>
          <p:nvPr/>
        </p:nvCxnSpPr>
        <p:spPr>
          <a:xfrm flipV="1">
            <a:off x="6488535" y="2074393"/>
            <a:ext cx="4873528" cy="11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F73537DB-85F5-7FBB-4A1F-B51BDD31DD5D}"/>
              </a:ext>
            </a:extLst>
          </p:cNvPr>
          <p:cNvSpPr txBox="1">
            <a:spLocks noChangeAspect="1"/>
          </p:cNvSpPr>
          <p:nvPr/>
        </p:nvSpPr>
        <p:spPr>
          <a:xfrm>
            <a:off x="8505997" y="1674283"/>
            <a:ext cx="2856066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2300" b="1" kern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MOLTIPLICATORE 1,8</a:t>
            </a:r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DB41863A-293F-0BA3-A6E4-88B92451DC6F}"/>
              </a:ext>
            </a:extLst>
          </p:cNvPr>
          <p:cNvSpPr txBox="1">
            <a:spLocks noChangeAspect="1"/>
          </p:cNvSpPr>
          <p:nvPr/>
        </p:nvSpPr>
        <p:spPr>
          <a:xfrm>
            <a:off x="5967126" y="1675213"/>
            <a:ext cx="1884194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2300" b="1" kern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ITALIA</a:t>
            </a:r>
          </a:p>
        </p:txBody>
      </p:sp>
      <p:sp>
        <p:nvSpPr>
          <p:cNvPr id="41" name="Ovale 40">
            <a:extLst>
              <a:ext uri="{FF2B5EF4-FFF2-40B4-BE49-F238E27FC236}">
                <a16:creationId xmlns:a16="http://schemas.microsoft.com/office/drawing/2014/main" id="{9DD322F0-E281-1B24-610F-936CA63DD4FA}"/>
              </a:ext>
            </a:extLst>
          </p:cNvPr>
          <p:cNvSpPr>
            <a:spLocks noChangeAspect="1"/>
          </p:cNvSpPr>
          <p:nvPr/>
        </p:nvSpPr>
        <p:spPr>
          <a:xfrm>
            <a:off x="6825135" y="2557664"/>
            <a:ext cx="1429435" cy="143470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ED181ACE-EA3A-0CFE-597B-69B8D4E3995F}"/>
              </a:ext>
            </a:extLst>
          </p:cNvPr>
          <p:cNvSpPr txBox="1">
            <a:spLocks noChangeAspect="1"/>
          </p:cNvSpPr>
          <p:nvPr/>
        </p:nvSpPr>
        <p:spPr>
          <a:xfrm>
            <a:off x="6909294" y="2767420"/>
            <a:ext cx="1261115" cy="1118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Economia 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del mare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64,6 miliardi di euro</a:t>
            </a:r>
          </a:p>
          <a:p>
            <a:pPr marL="0" lvl="0" indent="0" algn="ctr" rtl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(3,7%)</a:t>
            </a:r>
          </a:p>
        </p:txBody>
      </p:sp>
      <p:sp>
        <p:nvSpPr>
          <p:cNvPr id="43" name="Ovale 42">
            <a:extLst>
              <a:ext uri="{FF2B5EF4-FFF2-40B4-BE49-F238E27FC236}">
                <a16:creationId xmlns:a16="http://schemas.microsoft.com/office/drawing/2014/main" id="{5A906723-DA6F-ECF2-F28B-FC4FAD49C1F5}"/>
              </a:ext>
            </a:extLst>
          </p:cNvPr>
          <p:cNvSpPr>
            <a:spLocks noChangeAspect="1"/>
          </p:cNvSpPr>
          <p:nvPr/>
        </p:nvSpPr>
        <p:spPr>
          <a:xfrm>
            <a:off x="6421068" y="2395402"/>
            <a:ext cx="2878426" cy="287842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D742F2FB-CE82-2D51-6400-BB2C3EA2231C}"/>
              </a:ext>
            </a:extLst>
          </p:cNvPr>
          <p:cNvSpPr txBox="1">
            <a:spLocks noChangeAspect="1"/>
          </p:cNvSpPr>
          <p:nvPr/>
        </p:nvSpPr>
        <p:spPr>
          <a:xfrm>
            <a:off x="5707683" y="4061423"/>
            <a:ext cx="4279943" cy="107978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Valore aggiunto creato </a:t>
            </a:r>
          </a:p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nel resto dell’economia</a:t>
            </a:r>
          </a:p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113,7 miliardi di euro</a:t>
            </a:r>
          </a:p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(6,5%)</a:t>
            </a:r>
          </a:p>
        </p:txBody>
      </p:sp>
      <p:sp>
        <p:nvSpPr>
          <p:cNvPr id="45" name="CasellaDiTesto 44">
            <a:extLst>
              <a:ext uri="{FF2B5EF4-FFF2-40B4-BE49-F238E27FC236}">
                <a16:creationId xmlns:a16="http://schemas.microsoft.com/office/drawing/2014/main" id="{C43EAA02-856C-8045-89C7-24DFAEAF2075}"/>
              </a:ext>
            </a:extLst>
          </p:cNvPr>
          <p:cNvSpPr txBox="1">
            <a:spLocks noChangeAspect="1"/>
          </p:cNvSpPr>
          <p:nvPr/>
        </p:nvSpPr>
        <p:spPr>
          <a:xfrm>
            <a:off x="8582662" y="4578102"/>
            <a:ext cx="3446112" cy="11054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Totale filiera del mare </a:t>
            </a:r>
          </a:p>
          <a:p>
            <a:pPr marL="0" lvl="0" indent="0" algn="ctr" rtl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Didact Gothic"/>
                <a:cs typeface="Didact Gothic"/>
                <a:sym typeface="Didact Gothic"/>
              </a:rPr>
              <a:t>178,3 miliardi di valore aggiunto (10,2%)</a:t>
            </a:r>
          </a:p>
        </p:txBody>
      </p:sp>
      <p:sp>
        <p:nvSpPr>
          <p:cNvPr id="46" name="Titolo 1">
            <a:extLst>
              <a:ext uri="{FF2B5EF4-FFF2-40B4-BE49-F238E27FC236}">
                <a16:creationId xmlns:a16="http://schemas.microsoft.com/office/drawing/2014/main" id="{CE6B5166-3C5D-FFEF-3549-39029C9D7A50}"/>
              </a:ext>
            </a:extLst>
          </p:cNvPr>
          <p:cNvSpPr txBox="1">
            <a:spLocks/>
          </p:cNvSpPr>
          <p:nvPr/>
        </p:nvSpPr>
        <p:spPr>
          <a:xfrm>
            <a:off x="0" y="258608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capacità moltiplicativa di fare «filiera»</a:t>
            </a:r>
          </a:p>
        </p:txBody>
      </p:sp>
      <p:sp>
        <p:nvSpPr>
          <p:cNvPr id="47" name="Segnaposto numero diapositiva 1">
            <a:extLst>
              <a:ext uri="{FF2B5EF4-FFF2-40B4-BE49-F238E27FC236}">
                <a16:creationId xmlns:a16="http://schemas.microsoft.com/office/drawing/2014/main" id="{218D65DF-9510-C85D-0E7C-89F257633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13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64" name="CasellaDiTesto 63">
            <a:extLst>
              <a:ext uri="{FF2B5EF4-FFF2-40B4-BE49-F238E27FC236}">
                <a16:creationId xmlns:a16="http://schemas.microsoft.com/office/drawing/2014/main" id="{34287433-6A43-E95C-4633-881EF1DE4001}"/>
              </a:ext>
            </a:extLst>
          </p:cNvPr>
          <p:cNvSpPr txBox="1">
            <a:spLocks noChangeAspect="1"/>
          </p:cNvSpPr>
          <p:nvPr/>
        </p:nvSpPr>
        <p:spPr>
          <a:xfrm>
            <a:off x="108000" y="1682845"/>
            <a:ext cx="2761230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2300" b="1" kern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TOSCANA</a:t>
            </a:r>
          </a:p>
        </p:txBody>
      </p:sp>
      <p:sp>
        <p:nvSpPr>
          <p:cNvPr id="65" name="CasellaDiTesto 64">
            <a:extLst>
              <a:ext uri="{FF2B5EF4-FFF2-40B4-BE49-F238E27FC236}">
                <a16:creationId xmlns:a16="http://schemas.microsoft.com/office/drawing/2014/main" id="{AF686F8E-CE23-FDCC-0F53-C98E326C3650}"/>
              </a:ext>
            </a:extLst>
          </p:cNvPr>
          <p:cNvSpPr txBox="1">
            <a:spLocks noChangeAspect="1"/>
          </p:cNvSpPr>
          <p:nvPr/>
        </p:nvSpPr>
        <p:spPr>
          <a:xfrm>
            <a:off x="55612" y="4076721"/>
            <a:ext cx="4279943" cy="107978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Valore aggiunto creato </a:t>
            </a:r>
          </a:p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nel resto dell’economia</a:t>
            </a:r>
          </a:p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10,1 miliardi di euro</a:t>
            </a:r>
          </a:p>
          <a:p>
            <a:pPr>
              <a:lnSpc>
                <a:spcPts val="1700"/>
              </a:lnSpc>
              <a:spcAft>
                <a:spcPts val="300"/>
              </a:spcAft>
            </a:pPr>
            <a:r>
              <a:rPr lang="it-I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(8,9%)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6C062D3D-20D2-B065-EC5A-B157CD34C7CD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1FD8311F-D78B-0BAF-33EA-D715BD7C21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4" name="Picture 7">
              <a:extLst>
                <a:ext uri="{FF2B5EF4-FFF2-40B4-BE49-F238E27FC236}">
                  <a16:creationId xmlns:a16="http://schemas.microsoft.com/office/drawing/2014/main" id="{992F63F2-37FB-CE9B-ACE3-0706F71F8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5" name="Picture 8">
              <a:extLst>
                <a:ext uri="{FF2B5EF4-FFF2-40B4-BE49-F238E27FC236}">
                  <a16:creationId xmlns:a16="http://schemas.microsoft.com/office/drawing/2014/main" id="{C5CF59E7-C7CF-7B17-1EAB-764BB551D2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6" name="Picture 9">
              <a:extLst>
                <a:ext uri="{FF2B5EF4-FFF2-40B4-BE49-F238E27FC236}">
                  <a16:creationId xmlns:a16="http://schemas.microsoft.com/office/drawing/2014/main" id="{6B1F16B9-D797-31F6-6F0D-671F8ADF7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7" name="Picture 10">
              <a:extLst>
                <a:ext uri="{FF2B5EF4-FFF2-40B4-BE49-F238E27FC236}">
                  <a16:creationId xmlns:a16="http://schemas.microsoft.com/office/drawing/2014/main" id="{DA92273C-497F-69F3-C437-95D1CB8EB94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8" name="Immagine 7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F6FB4F1B-8884-9F51-FA8E-7F59B855287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FED0323-CB61-05AC-6AC6-A2600547309D}"/>
              </a:ext>
            </a:extLst>
          </p:cNvPr>
          <p:cNvSpPr txBox="1">
            <a:spLocks noChangeAspect="1"/>
          </p:cNvSpPr>
          <p:nvPr/>
        </p:nvSpPr>
        <p:spPr>
          <a:xfrm>
            <a:off x="36000" y="5655635"/>
            <a:ext cx="2761230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2300" b="1" kern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CENTRO</a:t>
            </a:r>
          </a:p>
        </p:txBody>
      </p: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73C4C814-7AFF-02B6-A100-1B6FDD7AF5D0}"/>
              </a:ext>
            </a:extLst>
          </p:cNvPr>
          <p:cNvCxnSpPr>
            <a:cxnSpLocks noChangeAspect="1"/>
          </p:cNvCxnSpPr>
          <p:nvPr/>
        </p:nvCxnSpPr>
        <p:spPr>
          <a:xfrm>
            <a:off x="846546" y="6054940"/>
            <a:ext cx="5286089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D4355A01-20C3-314C-1A7A-30F5646F31C2}"/>
              </a:ext>
            </a:extLst>
          </p:cNvPr>
          <p:cNvSpPr txBox="1">
            <a:spLocks noChangeAspect="1"/>
          </p:cNvSpPr>
          <p:nvPr/>
        </p:nvSpPr>
        <p:spPr>
          <a:xfrm>
            <a:off x="3506715" y="5734087"/>
            <a:ext cx="318481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lvl="0" indent="0" algn="ctr">
              <a:spcBef>
                <a:spcPts val="0"/>
              </a:spcBef>
              <a:spcAft>
                <a:spcPts val="0"/>
              </a:spcAft>
              <a:buNone/>
              <a:defRPr sz="1700">
                <a:solidFill>
                  <a:schemeClr val="lt1"/>
                </a:solidFill>
                <a:latin typeface="+mj-lt"/>
                <a:ea typeface="Didact Gothic"/>
                <a:cs typeface="Didact Gothic"/>
              </a:defRPr>
            </a:lvl1pPr>
          </a:lstStyle>
          <a:p>
            <a:r>
              <a:rPr lang="it-IT" sz="1600" b="1" kern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sym typeface="Didact Gothic"/>
              </a:rPr>
              <a:t>MOLTIPLICATORE 1,7</a:t>
            </a:r>
          </a:p>
        </p:txBody>
      </p:sp>
    </p:spTree>
    <p:extLst>
      <p:ext uri="{BB962C8B-B14F-4D97-AF65-F5344CB8AC3E}">
        <p14:creationId xmlns:p14="http://schemas.microsoft.com/office/powerpoint/2010/main" val="2121252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192A5-1098-0B37-E934-39D057039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tangolo 15">
            <a:extLst>
              <a:ext uri="{FF2B5EF4-FFF2-40B4-BE49-F238E27FC236}">
                <a16:creationId xmlns:a16="http://schemas.microsoft.com/office/drawing/2014/main" id="{9B33B4C5-FBA4-53FD-E3EE-FC3A47B87F31}"/>
              </a:ext>
            </a:extLst>
          </p:cNvPr>
          <p:cNvSpPr/>
          <p:nvPr/>
        </p:nvSpPr>
        <p:spPr>
          <a:xfrm>
            <a:off x="582118" y="1608264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4E3DD092-715A-CAE1-D392-44CEBF22D540}"/>
              </a:ext>
            </a:extLst>
          </p:cNvPr>
          <p:cNvSpPr txBox="1">
            <a:spLocks/>
          </p:cNvSpPr>
          <p:nvPr/>
        </p:nvSpPr>
        <p:spPr>
          <a:xfrm>
            <a:off x="-3636" y="172446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diversa capacità di attivazione </a:t>
            </a:r>
          </a:p>
          <a:p>
            <a:pPr>
              <a:lnSpc>
                <a:spcPct val="100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 settori in Toscana</a:t>
            </a:r>
          </a:p>
        </p:txBody>
      </p:sp>
      <p:sp>
        <p:nvSpPr>
          <p:cNvPr id="15" name="Segnaposto numero diapositiva 1">
            <a:extLst>
              <a:ext uri="{FF2B5EF4-FFF2-40B4-BE49-F238E27FC236}">
                <a16:creationId xmlns:a16="http://schemas.microsoft.com/office/drawing/2014/main" id="{544FC57D-67BE-8DF0-EFEF-951DBCFBD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14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6B7A7514-D81D-90D5-69AA-857E3D610FAA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BC5C993A-2F2A-8904-3ADA-11DBE41FA2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D14AB233-6852-18B5-84CB-658BDD3C4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457D94A8-74B9-FEAE-A8CA-428E73ADDD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8" name="Picture 9">
              <a:extLst>
                <a:ext uri="{FF2B5EF4-FFF2-40B4-BE49-F238E27FC236}">
                  <a16:creationId xmlns:a16="http://schemas.microsoft.com/office/drawing/2014/main" id="{BBF6022E-E7CE-44FB-1917-1E24781D7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0" name="Picture 10">
              <a:extLst>
                <a:ext uri="{FF2B5EF4-FFF2-40B4-BE49-F238E27FC236}">
                  <a16:creationId xmlns:a16="http://schemas.microsoft.com/office/drawing/2014/main" id="{F1A18E38-910C-EBA3-A6CB-EBB8A693781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1" name="Immagine 10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215A37DB-4BF2-4F21-FB65-F33BD7763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  <p:graphicFrame>
        <p:nvGraphicFramePr>
          <p:cNvPr id="12" name="Grafico 11">
            <a:extLst>
              <a:ext uri="{FF2B5EF4-FFF2-40B4-BE49-F238E27FC236}">
                <a16:creationId xmlns:a16="http://schemas.microsoft.com/office/drawing/2014/main" id="{1274806C-88AB-4D54-9DCE-63B20C5327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8078944"/>
              </p:ext>
            </p:extLst>
          </p:nvPr>
        </p:nvGraphicFramePr>
        <p:xfrm>
          <a:off x="1283678" y="1877158"/>
          <a:ext cx="9627576" cy="40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106567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tangolo 15">
            <a:extLst>
              <a:ext uri="{FF2B5EF4-FFF2-40B4-BE49-F238E27FC236}">
                <a16:creationId xmlns:a16="http://schemas.microsoft.com/office/drawing/2014/main" id="{B1994CC5-FE74-2512-9224-F79C77DC27F5}"/>
              </a:ext>
            </a:extLst>
          </p:cNvPr>
          <p:cNvSpPr/>
          <p:nvPr/>
        </p:nvSpPr>
        <p:spPr>
          <a:xfrm>
            <a:off x="582118" y="1608264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F5DDC130-F658-C8C0-A0F2-A2064748D372}"/>
              </a:ext>
            </a:extLst>
          </p:cNvPr>
          <p:cNvSpPr txBox="1">
            <a:spLocks/>
          </p:cNvSpPr>
          <p:nvPr/>
        </p:nvSpPr>
        <p:spPr>
          <a:xfrm>
            <a:off x="-3636" y="172446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Cresce la capacità di attivare lo sviluppo</a:t>
            </a:r>
          </a:p>
        </p:txBody>
      </p:sp>
      <p:sp>
        <p:nvSpPr>
          <p:cNvPr id="15" name="Segnaposto numero diapositiva 1">
            <a:extLst>
              <a:ext uri="{FF2B5EF4-FFF2-40B4-BE49-F238E27FC236}">
                <a16:creationId xmlns:a16="http://schemas.microsoft.com/office/drawing/2014/main" id="{6B7C53A3-22D2-E375-D34B-61DDE7924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15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F10845FB-6FC1-1B7A-3C5D-051F6FF8978F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B9A53D58-7695-AAEA-15E0-15BBC84EF3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FDADF258-0C05-00FB-C712-7906AEA206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1356A837-0ED5-92C4-0B10-3AAB5727E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8" name="Picture 9">
              <a:extLst>
                <a:ext uri="{FF2B5EF4-FFF2-40B4-BE49-F238E27FC236}">
                  <a16:creationId xmlns:a16="http://schemas.microsoft.com/office/drawing/2014/main" id="{9F64B3B2-74D0-025F-085D-E8722F977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10" name="Picture 10">
              <a:extLst>
                <a:ext uri="{FF2B5EF4-FFF2-40B4-BE49-F238E27FC236}">
                  <a16:creationId xmlns:a16="http://schemas.microsoft.com/office/drawing/2014/main" id="{73987E44-6591-37D1-D0DA-8CB14438C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1" name="Immagine 10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F397ADE4-F36A-2D10-B2C0-9E3C7BD15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  <p:sp>
        <p:nvSpPr>
          <p:cNvPr id="14" name="Google Shape;141;p18">
            <a:extLst>
              <a:ext uri="{FF2B5EF4-FFF2-40B4-BE49-F238E27FC236}">
                <a16:creationId xmlns:a16="http://schemas.microsoft.com/office/drawing/2014/main" id="{BEFCDA99-058E-B9CC-E5A3-E6BEE18F4CD4}"/>
              </a:ext>
            </a:extLst>
          </p:cNvPr>
          <p:cNvSpPr txBox="1"/>
          <p:nvPr/>
        </p:nvSpPr>
        <p:spPr>
          <a:xfrm>
            <a:off x="863643" y="2214529"/>
            <a:ext cx="2512464" cy="1646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Evoluzione della forza moltiplicativa in Toscana, al Centro ed in Italia </a:t>
            </a:r>
          </a:p>
          <a:p>
            <a:endParaRPr lang="it-IT" sz="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  <a:p>
            <a:r>
              <a:rPr lang="it-IT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Anni 2019 - 2022</a:t>
            </a:r>
            <a:endParaRPr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DF45C226-E174-34B8-E5BE-8296A82663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9447" y="2360325"/>
            <a:ext cx="7083552" cy="318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75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ella 25">
            <a:extLst>
              <a:ext uri="{FF2B5EF4-FFF2-40B4-BE49-F238E27FC236}">
                <a16:creationId xmlns:a16="http://schemas.microsoft.com/office/drawing/2014/main" id="{5C4425F0-85DA-9146-97F3-2DDCFBA2FD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262920"/>
              </p:ext>
            </p:extLst>
          </p:nvPr>
        </p:nvGraphicFramePr>
        <p:xfrm>
          <a:off x="495402" y="1460767"/>
          <a:ext cx="5521605" cy="23997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95949">
                  <a:extLst>
                    <a:ext uri="{9D8B030D-6E8A-4147-A177-3AD203B41FA5}">
                      <a16:colId xmlns:a16="http://schemas.microsoft.com/office/drawing/2014/main" val="241292487"/>
                    </a:ext>
                  </a:extLst>
                </a:gridCol>
                <a:gridCol w="977930">
                  <a:extLst>
                    <a:ext uri="{9D8B030D-6E8A-4147-A177-3AD203B41FA5}">
                      <a16:colId xmlns:a16="http://schemas.microsoft.com/office/drawing/2014/main" val="779282134"/>
                    </a:ext>
                  </a:extLst>
                </a:gridCol>
                <a:gridCol w="773863">
                  <a:extLst>
                    <a:ext uri="{9D8B030D-6E8A-4147-A177-3AD203B41FA5}">
                      <a16:colId xmlns:a16="http://schemas.microsoft.com/office/drawing/2014/main" val="2221933688"/>
                    </a:ext>
                  </a:extLst>
                </a:gridCol>
                <a:gridCol w="773863">
                  <a:extLst>
                    <a:ext uri="{9D8B030D-6E8A-4147-A177-3AD203B41FA5}">
                      <a16:colId xmlns:a16="http://schemas.microsoft.com/office/drawing/2014/main" val="3042771539"/>
                    </a:ext>
                  </a:extLst>
                </a:gridCol>
              </a:tblGrid>
              <a:tr h="284037">
                <a:tc>
                  <a:txBody>
                    <a:bodyPr/>
                    <a:lstStyle/>
                    <a:p>
                      <a:pPr algn="ctr" fontAlgn="b"/>
                      <a:endParaRPr lang="it-IT" sz="9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95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Toscana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t-IT" sz="9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95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ITALIA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815408"/>
                  </a:ext>
                </a:extLst>
              </a:tr>
              <a:tr h="340687">
                <a:tc>
                  <a:txBody>
                    <a:bodyPr/>
                    <a:lstStyle/>
                    <a:p>
                      <a:pPr algn="ctr" fontAlgn="b"/>
                      <a:r>
                        <a:rPr lang="it-IT" sz="85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it-IT" sz="8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5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Valori assoluti (milioni di euro)</a:t>
                      </a:r>
                      <a:endParaRPr lang="it-IT" sz="8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5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Incidenza %</a:t>
                      </a:r>
                      <a:endParaRPr lang="it-IT" sz="8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5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Incidenza %</a:t>
                      </a:r>
                      <a:endParaRPr lang="it-IT" sz="8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4883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u="none" strike="noStrike" dirty="0">
                          <a:solidFill>
                            <a:schemeClr val="bg1"/>
                          </a:solidFill>
                          <a:effectLst/>
                        </a:rPr>
                        <a:t>Filiera ittica</a:t>
                      </a:r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303,2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6,1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8,5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640170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u="none" strike="noStrike" dirty="0">
                          <a:solidFill>
                            <a:schemeClr val="bg1"/>
                          </a:solidFill>
                          <a:effectLst/>
                        </a:rPr>
                        <a:t>Industria delle estrazioni marine</a:t>
                      </a:r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414940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u="none" strike="noStrike" dirty="0">
                          <a:solidFill>
                            <a:schemeClr val="bg1"/>
                          </a:solidFill>
                          <a:effectLst/>
                        </a:rPr>
                        <a:t>Filiera della cantieristica</a:t>
                      </a:r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826,1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16,7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84422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u="none" strike="noStrike" dirty="0">
                          <a:solidFill>
                            <a:schemeClr val="bg1"/>
                          </a:solidFill>
                          <a:effectLst/>
                        </a:rPr>
                        <a:t>Movimentazione di merci e passeggeri via mare</a:t>
                      </a:r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863,0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17,5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3747106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Attività di ricerca, regolamentazione e tutela ambientale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1.249,8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25,3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24,7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460360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defTabSz="914400" rtl="0" eaLnBrk="1" fontAlgn="b" latinLnBrk="0" hangingPunct="1"/>
                      <a:r>
                        <a:rPr lang="it-IT" sz="85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Turismo*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1.698,5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34,4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r" defTabSz="914400" rtl="0" eaLnBrk="1" fontAlgn="b" latinLnBrk="0" hangingPunct="1"/>
                      <a:r>
                        <a:rPr lang="it-IT" sz="85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33,2</a:t>
                      </a:r>
                    </a:p>
                  </a:txBody>
                  <a:tcPr marL="5443" marR="5443" marT="544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9569482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Totale economia del mare</a:t>
                      </a:r>
                      <a:endParaRPr lang="it-IT" sz="8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</a:rPr>
                        <a:t>4.940,6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</a:rPr>
                        <a:t>100,0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</a:rPr>
                        <a:t>100,0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0295220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Totale economia</a:t>
                      </a:r>
                      <a:endParaRPr lang="it-IT" sz="85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</a:rPr>
                        <a:t>113.517,4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501566"/>
                  </a:ext>
                </a:extLst>
              </a:tr>
              <a:tr h="177501">
                <a:tc>
                  <a:txBody>
                    <a:bodyPr/>
                    <a:lstStyle/>
                    <a:p>
                      <a:pPr marL="108000" algn="l" fontAlgn="b"/>
                      <a:r>
                        <a:rPr lang="it-IT" sz="850" b="1" i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Inc. % dell'economia del mare sul totale economia</a:t>
                      </a:r>
                      <a:endParaRPr lang="it-IT" sz="850" b="1" i="1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50" b="1" i="1" u="none" strike="noStrike" dirty="0">
                          <a:solidFill>
                            <a:schemeClr val="bg1"/>
                          </a:solidFill>
                          <a:effectLst/>
                          <a:latin typeface="Aptos Narrow" panose="020B0004020202020204" pitchFamily="34" charset="0"/>
                        </a:rPr>
                        <a:t>4,4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8521433"/>
                  </a:ext>
                </a:extLst>
              </a:tr>
              <a:tr h="177501">
                <a:tc gridSpan="4">
                  <a:txBody>
                    <a:bodyPr/>
                    <a:lstStyle/>
                    <a:p>
                      <a:pPr marL="10800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b="0" i="1" dirty="0">
                          <a:solidFill>
                            <a:schemeClr val="bg1"/>
                          </a:solidFill>
                        </a:rPr>
                        <a:t>* Servizi di alloggio e ristorazione e attività sportive e ricreative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it-IT" sz="850" b="1" i="1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it-IT" sz="850" b="0" i="0" u="none" strike="noStrike" dirty="0">
                        <a:solidFill>
                          <a:schemeClr val="bg1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3396423"/>
                  </a:ext>
                </a:extLst>
              </a:tr>
            </a:tbl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9C710A4C-1F31-50B5-92AA-5CCFC3F559A9}"/>
              </a:ext>
            </a:extLst>
          </p:cNvPr>
          <p:cNvSpPr txBox="1"/>
          <p:nvPr/>
        </p:nvSpPr>
        <p:spPr>
          <a:xfrm>
            <a:off x="5004000" y="2438538"/>
            <a:ext cx="288000" cy="18000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11" name="Segnaposto numero diapositiva 1">
            <a:extLst>
              <a:ext uri="{FF2B5EF4-FFF2-40B4-BE49-F238E27FC236}">
                <a16:creationId xmlns:a16="http://schemas.microsoft.com/office/drawing/2014/main" id="{9D7C28B8-6287-833B-1C98-AF3C351D2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16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25" name="Google Shape;168;p21">
            <a:extLst>
              <a:ext uri="{FF2B5EF4-FFF2-40B4-BE49-F238E27FC236}">
                <a16:creationId xmlns:a16="http://schemas.microsoft.com/office/drawing/2014/main" id="{66FF280F-8CDA-E1B4-1515-5B8617F50411}"/>
              </a:ext>
            </a:extLst>
          </p:cNvPr>
          <p:cNvSpPr txBox="1"/>
          <p:nvPr/>
        </p:nvSpPr>
        <p:spPr>
          <a:xfrm>
            <a:off x="0" y="1140002"/>
            <a:ext cx="5888295" cy="3385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3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Valore aggiunto dell'economia del mare in Toscana, per settore</a:t>
            </a:r>
            <a:endParaRPr sz="13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sp>
        <p:nvSpPr>
          <p:cNvPr id="28" name="Titolo 1">
            <a:extLst>
              <a:ext uri="{FF2B5EF4-FFF2-40B4-BE49-F238E27FC236}">
                <a16:creationId xmlns:a16="http://schemas.microsoft.com/office/drawing/2014/main" id="{8E238156-771A-D187-4CC7-9D18555BBCC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15895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ricchezza prodotta per settore e provincia </a:t>
            </a:r>
          </a:p>
        </p:txBody>
      </p:sp>
      <p:sp>
        <p:nvSpPr>
          <p:cNvPr id="31" name="Rettangolo 30">
            <a:extLst>
              <a:ext uri="{FF2B5EF4-FFF2-40B4-BE49-F238E27FC236}">
                <a16:creationId xmlns:a16="http://schemas.microsoft.com/office/drawing/2014/main" id="{5A8AD8A2-D008-5FED-D4C8-A73015009927}"/>
              </a:ext>
            </a:extLst>
          </p:cNvPr>
          <p:cNvSpPr/>
          <p:nvPr/>
        </p:nvSpPr>
        <p:spPr>
          <a:xfrm>
            <a:off x="6135953" y="1267376"/>
            <a:ext cx="5723450" cy="4988170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Google Shape;168;p21">
            <a:extLst>
              <a:ext uri="{FF2B5EF4-FFF2-40B4-BE49-F238E27FC236}">
                <a16:creationId xmlns:a16="http://schemas.microsoft.com/office/drawing/2014/main" id="{D93830DF-9F5A-3810-177E-D5336D90EA4A}"/>
              </a:ext>
            </a:extLst>
          </p:cNvPr>
          <p:cNvSpPr txBox="1"/>
          <p:nvPr/>
        </p:nvSpPr>
        <p:spPr>
          <a:xfrm>
            <a:off x="6572275" y="1533755"/>
            <a:ext cx="4850805" cy="369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Composizione % per provincia e settore</a:t>
            </a:r>
            <a:endParaRPr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F2AC3429-B875-8D2F-AD84-D51211C60339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6" name="Picture 17">
              <a:extLst>
                <a:ext uri="{FF2B5EF4-FFF2-40B4-BE49-F238E27FC236}">
                  <a16:creationId xmlns:a16="http://schemas.microsoft.com/office/drawing/2014/main" id="{7CBA1E8A-CB09-730F-F9A0-D6DF0909D5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12" name="Picture 18">
              <a:extLst>
                <a:ext uri="{FF2B5EF4-FFF2-40B4-BE49-F238E27FC236}">
                  <a16:creationId xmlns:a16="http://schemas.microsoft.com/office/drawing/2014/main" id="{A72BABAB-CC80-254D-A396-BF6624DF4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13" name="Picture 19">
              <a:extLst>
                <a:ext uri="{FF2B5EF4-FFF2-40B4-BE49-F238E27FC236}">
                  <a16:creationId xmlns:a16="http://schemas.microsoft.com/office/drawing/2014/main" id="{91243BC3-9E92-ADC8-C6D1-39E409525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14" name="Immagine 13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3CBE6FD3-DA46-84AA-D51B-DF001870B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15" name="Immagine 14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907E14BA-D793-EAE1-CA91-50D5EDE69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16" name="Immagine 15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1C30E6E0-612C-3118-836A-7227564D1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  <p:sp>
        <p:nvSpPr>
          <p:cNvPr id="5" name="Rettangolo 4">
            <a:extLst>
              <a:ext uri="{FF2B5EF4-FFF2-40B4-BE49-F238E27FC236}">
                <a16:creationId xmlns:a16="http://schemas.microsoft.com/office/drawing/2014/main" id="{F9E30794-6788-F8B3-6888-CA03BC71370B}"/>
              </a:ext>
            </a:extLst>
          </p:cNvPr>
          <p:cNvSpPr/>
          <p:nvPr/>
        </p:nvSpPr>
        <p:spPr>
          <a:xfrm>
            <a:off x="495402" y="3914225"/>
            <a:ext cx="5521606" cy="2339511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Google Shape;168;p21">
            <a:extLst>
              <a:ext uri="{FF2B5EF4-FFF2-40B4-BE49-F238E27FC236}">
                <a16:creationId xmlns:a16="http://schemas.microsoft.com/office/drawing/2014/main" id="{5EC358E1-77B1-D664-3CB9-BB72DF8DFDED}"/>
              </a:ext>
            </a:extLst>
          </p:cNvPr>
          <p:cNvSpPr txBox="1"/>
          <p:nvPr/>
        </p:nvSpPr>
        <p:spPr>
          <a:xfrm>
            <a:off x="604464" y="3982132"/>
            <a:ext cx="1428751" cy="9233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Il contributo </a:t>
            </a:r>
          </a:p>
          <a:p>
            <a:pPr algn="ctr"/>
            <a:r>
              <a:rPr lang="it-IT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delle province 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(valori assoluti in mln di euro)</a:t>
            </a:r>
            <a:endParaRPr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0FA803C-3E80-1C83-1A8B-063D17B3118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6539" r="3038" b="9991"/>
          <a:stretch/>
        </p:blipFill>
        <p:spPr>
          <a:xfrm>
            <a:off x="2246867" y="3994807"/>
            <a:ext cx="3556489" cy="2124622"/>
          </a:xfrm>
          <a:prstGeom prst="rect">
            <a:avLst/>
          </a:prstGeom>
        </p:spPr>
      </p:pic>
      <p:sp>
        <p:nvSpPr>
          <p:cNvPr id="10" name="Titolo 2">
            <a:extLst>
              <a:ext uri="{FF2B5EF4-FFF2-40B4-BE49-F238E27FC236}">
                <a16:creationId xmlns:a16="http://schemas.microsoft.com/office/drawing/2014/main" id="{2BEB93D6-28E2-D6CA-DFA3-2057EA0A44AD}"/>
              </a:ext>
            </a:extLst>
          </p:cNvPr>
          <p:cNvSpPr txBox="1">
            <a:spLocks noChangeAspect="1"/>
          </p:cNvSpPr>
          <p:nvPr/>
        </p:nvSpPr>
        <p:spPr>
          <a:xfrm>
            <a:off x="586872" y="5473212"/>
            <a:ext cx="1463933" cy="646217"/>
          </a:xfrm>
          <a:prstGeom prst="rect">
            <a:avLst/>
          </a:prstGeom>
          <a:noFill/>
          <a:ln w="15875">
            <a:solidFill>
              <a:schemeClr val="accent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Livorno: ottava  provincia in Italia in termini assoluti</a:t>
            </a:r>
          </a:p>
        </p:txBody>
      </p:sp>
      <p:sp>
        <p:nvSpPr>
          <p:cNvPr id="17" name="Freccia in giù 16">
            <a:extLst>
              <a:ext uri="{FF2B5EF4-FFF2-40B4-BE49-F238E27FC236}">
                <a16:creationId xmlns:a16="http://schemas.microsoft.com/office/drawing/2014/main" id="{DCAAE800-10C0-65FF-B8D7-C139F22C120A}"/>
              </a:ext>
            </a:extLst>
          </p:cNvPr>
          <p:cNvSpPr/>
          <p:nvPr/>
        </p:nvSpPr>
        <p:spPr>
          <a:xfrm rot="5400000">
            <a:off x="2085394" y="5856678"/>
            <a:ext cx="263417" cy="217660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1467746-934D-5059-6720-D123998468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12884" y="2078256"/>
            <a:ext cx="5369585" cy="3823853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C24203B7-A8F9-F09F-D526-E3A8FEC12B2F}"/>
              </a:ext>
            </a:extLst>
          </p:cNvPr>
          <p:cNvSpPr txBox="1"/>
          <p:nvPr/>
        </p:nvSpPr>
        <p:spPr>
          <a:xfrm>
            <a:off x="5004000" y="2988000"/>
            <a:ext cx="288000" cy="18000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80170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41;p18">
            <a:extLst>
              <a:ext uri="{FF2B5EF4-FFF2-40B4-BE49-F238E27FC236}">
                <a16:creationId xmlns:a16="http://schemas.microsoft.com/office/drawing/2014/main" id="{BBE10F7F-1BE8-CF47-6F97-30AF93F14A1F}"/>
              </a:ext>
            </a:extLst>
          </p:cNvPr>
          <p:cNvSpPr txBox="1"/>
          <p:nvPr/>
        </p:nvSpPr>
        <p:spPr>
          <a:xfrm>
            <a:off x="929201" y="1313679"/>
            <a:ext cx="3178342" cy="835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65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Incidenze % del valore aggiunto</a:t>
            </a:r>
          </a:p>
          <a:p>
            <a:pPr marL="0" lvl="0" indent="0" algn="ctr" rtl="0">
              <a:lnSpc>
                <a:spcPct val="65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dell'economia del mare sul totale</a:t>
            </a:r>
          </a:p>
          <a:p>
            <a:pPr marL="0" lvl="0" indent="0" algn="ctr" rtl="0">
              <a:lnSpc>
                <a:spcPct val="65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economia della provincia</a:t>
            </a:r>
          </a:p>
        </p:txBody>
      </p:sp>
      <p:sp>
        <p:nvSpPr>
          <p:cNvPr id="17" name="Titolo 1">
            <a:extLst>
              <a:ext uri="{FF2B5EF4-FFF2-40B4-BE49-F238E27FC236}">
                <a16:creationId xmlns:a16="http://schemas.microsoft.com/office/drawing/2014/main" id="{B1820A5D-9B6B-D2A3-8649-9845CF52681F}"/>
              </a:ext>
            </a:extLst>
          </p:cNvPr>
          <p:cNvSpPr txBox="1">
            <a:spLocks/>
          </p:cNvSpPr>
          <p:nvPr/>
        </p:nvSpPr>
        <p:spPr>
          <a:xfrm>
            <a:off x="0" y="242719"/>
            <a:ext cx="12192000" cy="10730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Livorno, Grosseto e Massa-Carrara nella </a:t>
            </a:r>
            <a:r>
              <a:rPr lang="it-IT" sz="4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 15 </a:t>
            </a: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 territori dove la Blue Economy pesa di più </a:t>
            </a:r>
          </a:p>
        </p:txBody>
      </p:sp>
      <p:sp>
        <p:nvSpPr>
          <p:cNvPr id="38" name="Segnaposto numero diapositiva 1">
            <a:extLst>
              <a:ext uri="{FF2B5EF4-FFF2-40B4-BE49-F238E27FC236}">
                <a16:creationId xmlns:a16="http://schemas.microsoft.com/office/drawing/2014/main" id="{0EA971F8-0587-0F6D-21A1-DC5150CB1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17</a:t>
            </a:fld>
            <a:endParaRPr lang="it-IT" dirty="0">
              <a:solidFill>
                <a:srgbClr val="0F9ED5"/>
              </a:solidFill>
            </a:endParaRPr>
          </a:p>
        </p:txBody>
      </p:sp>
      <p:pic>
        <p:nvPicPr>
          <p:cNvPr id="3" name="Immagine 2" descr="Immagine che contiene mappa, testo&#10;&#10;Descrizione generata automaticamente">
            <a:extLst>
              <a:ext uri="{FF2B5EF4-FFF2-40B4-BE49-F238E27FC236}">
                <a16:creationId xmlns:a16="http://schemas.microsoft.com/office/drawing/2014/main" id="{C0E60671-D1C3-ABEB-A947-68DF9DA917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4" t="6910" r="35260" b="1403"/>
          <a:stretch/>
        </p:blipFill>
        <p:spPr>
          <a:xfrm>
            <a:off x="893201" y="2036679"/>
            <a:ext cx="3250006" cy="4215600"/>
          </a:xfrm>
          <a:prstGeom prst="rect">
            <a:avLst/>
          </a:prstGeom>
        </p:spPr>
      </p:pic>
      <p:sp>
        <p:nvSpPr>
          <p:cNvPr id="34" name="Google Shape;141;p18">
            <a:extLst>
              <a:ext uri="{FF2B5EF4-FFF2-40B4-BE49-F238E27FC236}">
                <a16:creationId xmlns:a16="http://schemas.microsoft.com/office/drawing/2014/main" id="{0EE8F9B3-FFE6-E70E-3B7F-5AB054092860}"/>
              </a:ext>
            </a:extLst>
          </p:cNvPr>
          <p:cNvSpPr txBox="1"/>
          <p:nvPr/>
        </p:nvSpPr>
        <p:spPr>
          <a:xfrm>
            <a:off x="4476718" y="1342970"/>
            <a:ext cx="4333823" cy="723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Graduatoria provinciale delle </a:t>
            </a:r>
            <a:r>
              <a:rPr lang="it-IT" sz="13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top 5 </a:t>
            </a:r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per incidenza % </a:t>
            </a:r>
          </a:p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del valore aggiunto dell'economia del mare </a:t>
            </a:r>
          </a:p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sul totale economia della provincia</a:t>
            </a:r>
            <a:endParaRPr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graphicFrame>
        <p:nvGraphicFramePr>
          <p:cNvPr id="35" name="Tabella 34">
            <a:extLst>
              <a:ext uri="{FF2B5EF4-FFF2-40B4-BE49-F238E27FC236}">
                <a16:creationId xmlns:a16="http://schemas.microsoft.com/office/drawing/2014/main" id="{895680CA-55A0-C74F-247F-A805FE715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853804"/>
              </p:ext>
            </p:extLst>
          </p:nvPr>
        </p:nvGraphicFramePr>
        <p:xfrm>
          <a:off x="5124718" y="2039159"/>
          <a:ext cx="3077773" cy="414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8557">
                  <a:extLst>
                    <a:ext uri="{9D8B030D-6E8A-4147-A177-3AD203B41FA5}">
                      <a16:colId xmlns:a16="http://schemas.microsoft.com/office/drawing/2014/main" val="3677930088"/>
                    </a:ext>
                  </a:extLst>
                </a:gridCol>
                <a:gridCol w="1181200">
                  <a:extLst>
                    <a:ext uri="{9D8B030D-6E8A-4147-A177-3AD203B41FA5}">
                      <a16:colId xmlns:a16="http://schemas.microsoft.com/office/drawing/2014/main" val="3452629768"/>
                    </a:ext>
                  </a:extLst>
                </a:gridCol>
                <a:gridCol w="1098016">
                  <a:extLst>
                    <a:ext uri="{9D8B030D-6E8A-4147-A177-3AD203B41FA5}">
                      <a16:colId xmlns:a16="http://schemas.microsoft.com/office/drawing/2014/main" val="180763206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Pos.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Provincia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Incidenza % </a:t>
                      </a:r>
                    </a:p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su tot. economia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075386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Trieste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18,9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94739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Livorno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17,6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253149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La Spezia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16,8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60801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Gorizia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13,7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49754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Rimini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13,0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6191707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2231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Grosseto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9,5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279294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Massa-Carrara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131333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Lucca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0615249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Pisa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4,5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76799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Siena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33062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Firenze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044047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Pistoia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29349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Arezzo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0,7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084142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Prato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645221"/>
                  </a:ext>
                </a:extLst>
              </a:tr>
            </a:tbl>
          </a:graphicData>
        </a:graphic>
      </p:graphicFrame>
      <p:grpSp>
        <p:nvGrpSpPr>
          <p:cNvPr id="2" name="Gruppo 1">
            <a:extLst>
              <a:ext uri="{FF2B5EF4-FFF2-40B4-BE49-F238E27FC236}">
                <a16:creationId xmlns:a16="http://schemas.microsoft.com/office/drawing/2014/main" id="{7D44CFE3-D9A0-256B-6C60-B2825E543F67}"/>
              </a:ext>
            </a:extLst>
          </p:cNvPr>
          <p:cNvGrpSpPr>
            <a:grpSpLocks noChangeAspect="1"/>
          </p:cNvGrpSpPr>
          <p:nvPr/>
        </p:nvGrpSpPr>
        <p:grpSpPr>
          <a:xfrm>
            <a:off x="2173650" y="6214177"/>
            <a:ext cx="7908627" cy="596500"/>
            <a:chOff x="3129554" y="8329732"/>
            <a:chExt cx="12216733" cy="921434"/>
          </a:xfrm>
        </p:grpSpPr>
        <p:pic>
          <p:nvPicPr>
            <p:cNvPr id="4" name="Picture 6">
              <a:extLst>
                <a:ext uri="{FF2B5EF4-FFF2-40B4-BE49-F238E27FC236}">
                  <a16:creationId xmlns:a16="http://schemas.microsoft.com/office/drawing/2014/main" id="{686197B6-B9A4-9FC0-20B6-1B11DFE4D1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r="-1045"/>
            <a:stretch/>
          </p:blipFill>
          <p:spPr>
            <a:xfrm>
              <a:off x="5188786" y="8483986"/>
              <a:ext cx="2674800" cy="572038"/>
            </a:xfrm>
            <a:prstGeom prst="rect">
              <a:avLst/>
            </a:prstGeom>
          </p:spPr>
        </p:pic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BC31CEB6-DD08-D1A0-A17C-B4A9769A604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407283" y="8329732"/>
              <a:ext cx="939004" cy="921434"/>
            </a:xfrm>
            <a:prstGeom prst="rect">
              <a:avLst/>
            </a:prstGeom>
          </p:spPr>
        </p:pic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877E9943-F934-AEC9-39C2-6C80BF2E21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30671" y="8441302"/>
              <a:ext cx="1987200" cy="631606"/>
            </a:xfrm>
            <a:prstGeom prst="rect">
              <a:avLst/>
            </a:prstGeom>
          </p:spPr>
        </p:pic>
        <p:pic>
          <p:nvPicPr>
            <p:cNvPr id="8" name="Picture 9">
              <a:extLst>
                <a:ext uri="{FF2B5EF4-FFF2-40B4-BE49-F238E27FC236}">
                  <a16:creationId xmlns:a16="http://schemas.microsoft.com/office/drawing/2014/main" id="{2903DD8E-DAA1-5869-D86E-10DEE8222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239316" y="8562809"/>
              <a:ext cx="2203200" cy="388596"/>
            </a:xfrm>
            <a:prstGeom prst="rect">
              <a:avLst/>
            </a:prstGeom>
          </p:spPr>
        </p:pic>
        <p:pic>
          <p:nvPicPr>
            <p:cNvPr id="9" name="Picture 10">
              <a:extLst>
                <a:ext uri="{FF2B5EF4-FFF2-40B4-BE49-F238E27FC236}">
                  <a16:creationId xmlns:a16="http://schemas.microsoft.com/office/drawing/2014/main" id="{04CE6F17-BE96-B1E9-76D2-CCF130521D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941740" y="8549352"/>
              <a:ext cx="2113201" cy="445007"/>
            </a:xfrm>
            <a:prstGeom prst="rect">
              <a:avLst/>
            </a:prstGeom>
          </p:spPr>
        </p:pic>
        <p:pic>
          <p:nvPicPr>
            <p:cNvPr id="10" name="Immagine 9" descr="Immagine che contiene testo, Carattere, Elementi grafici, schermata&#10;&#10;Descrizione generata automaticamente">
              <a:extLst>
                <a:ext uri="{FF2B5EF4-FFF2-40B4-BE49-F238E27FC236}">
                  <a16:creationId xmlns:a16="http://schemas.microsoft.com/office/drawing/2014/main" id="{7ED331FE-979D-E20A-CAA5-BA3E426539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29554" y="8434700"/>
              <a:ext cx="1940400" cy="670612"/>
            </a:xfrm>
            <a:prstGeom prst="rect">
              <a:avLst/>
            </a:prstGeom>
          </p:spPr>
        </p:pic>
      </p:grpSp>
      <p:sp>
        <p:nvSpPr>
          <p:cNvPr id="6" name="Titolo 2">
            <a:extLst>
              <a:ext uri="{FF2B5EF4-FFF2-40B4-BE49-F238E27FC236}">
                <a16:creationId xmlns:a16="http://schemas.microsoft.com/office/drawing/2014/main" id="{6C87C15D-0AB9-FB92-DA37-96D799337EBB}"/>
              </a:ext>
            </a:extLst>
          </p:cNvPr>
          <p:cNvSpPr txBox="1">
            <a:spLocks noChangeAspect="1"/>
          </p:cNvSpPr>
          <p:nvPr/>
        </p:nvSpPr>
        <p:spPr>
          <a:xfrm>
            <a:off x="8606670" y="2645749"/>
            <a:ext cx="3288322" cy="646217"/>
          </a:xfrm>
          <a:prstGeom prst="rect">
            <a:avLst/>
          </a:prstGeom>
          <a:solidFill>
            <a:schemeClr val="bg1"/>
          </a:solidFill>
          <a:ln w="15875">
            <a:solidFill>
              <a:schemeClr val="accent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LIVORNO + GROSSETO + MASSA-CARRARA: </a:t>
            </a:r>
          </a:p>
          <a:p>
            <a:pPr algn="ctr">
              <a:lnSpc>
                <a:spcPct val="100000"/>
              </a:lnSpc>
            </a:pPr>
            <a:r>
              <a:rPr lang="it-IT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2,5</a:t>
            </a: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miliardi </a:t>
            </a:r>
          </a:p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valore aggiunto DIRETTO </a:t>
            </a:r>
          </a:p>
        </p:txBody>
      </p:sp>
      <p:sp>
        <p:nvSpPr>
          <p:cNvPr id="12" name="Freccia in giù 11">
            <a:extLst>
              <a:ext uri="{FF2B5EF4-FFF2-40B4-BE49-F238E27FC236}">
                <a16:creationId xmlns:a16="http://schemas.microsoft.com/office/drawing/2014/main" id="{2ADB765D-A60A-C5B0-9091-CCC3B2242C6C}"/>
              </a:ext>
            </a:extLst>
          </p:cNvPr>
          <p:cNvSpPr/>
          <p:nvPr/>
        </p:nvSpPr>
        <p:spPr>
          <a:xfrm>
            <a:off x="10108807" y="3427493"/>
            <a:ext cx="313732" cy="373576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itolo 2">
            <a:extLst>
              <a:ext uri="{FF2B5EF4-FFF2-40B4-BE49-F238E27FC236}">
                <a16:creationId xmlns:a16="http://schemas.microsoft.com/office/drawing/2014/main" id="{373B45CA-572C-FA66-7601-0EBB9C5967DD}"/>
              </a:ext>
            </a:extLst>
          </p:cNvPr>
          <p:cNvSpPr txBox="1">
            <a:spLocks noChangeAspect="1"/>
          </p:cNvSpPr>
          <p:nvPr/>
        </p:nvSpPr>
        <p:spPr>
          <a:xfrm>
            <a:off x="8986935" y="3853543"/>
            <a:ext cx="2565171" cy="779737"/>
          </a:xfrm>
          <a:prstGeom prst="rect">
            <a:avLst/>
          </a:prstGeom>
          <a:solidFill>
            <a:schemeClr val="bg1"/>
          </a:solidFill>
          <a:ln w="15875">
            <a:solidFill>
              <a:schemeClr val="accent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MOLTIPLICATORE</a:t>
            </a:r>
          </a:p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Livorno: 3,2</a:t>
            </a:r>
          </a:p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Grosseto: 2,9</a:t>
            </a:r>
          </a:p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Massa-Carrara: 2,6 </a:t>
            </a:r>
          </a:p>
        </p:txBody>
      </p:sp>
      <p:sp>
        <p:nvSpPr>
          <p:cNvPr id="15" name="Freccia in giù 14">
            <a:extLst>
              <a:ext uri="{FF2B5EF4-FFF2-40B4-BE49-F238E27FC236}">
                <a16:creationId xmlns:a16="http://schemas.microsoft.com/office/drawing/2014/main" id="{9A5BA484-18B6-9EC1-616E-1BA7746CF403}"/>
              </a:ext>
            </a:extLst>
          </p:cNvPr>
          <p:cNvSpPr/>
          <p:nvPr/>
        </p:nvSpPr>
        <p:spPr>
          <a:xfrm>
            <a:off x="10093965" y="4775453"/>
            <a:ext cx="313732" cy="373576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Titolo 2">
            <a:extLst>
              <a:ext uri="{FF2B5EF4-FFF2-40B4-BE49-F238E27FC236}">
                <a16:creationId xmlns:a16="http://schemas.microsoft.com/office/drawing/2014/main" id="{20575F4C-20C7-14E3-9D5A-A19C337151A3}"/>
              </a:ext>
            </a:extLst>
          </p:cNvPr>
          <p:cNvSpPr txBox="1">
            <a:spLocks noChangeAspect="1"/>
          </p:cNvSpPr>
          <p:nvPr/>
        </p:nvSpPr>
        <p:spPr>
          <a:xfrm>
            <a:off x="8653563" y="5295775"/>
            <a:ext cx="3288322" cy="646217"/>
          </a:xfrm>
          <a:prstGeom prst="rect">
            <a:avLst/>
          </a:prstGeom>
          <a:solidFill>
            <a:schemeClr val="bg1"/>
          </a:solidFill>
          <a:ln w="15875">
            <a:solidFill>
              <a:schemeClr val="accent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LIVORNO + GROSSETO + MASSA-CARRARA: </a:t>
            </a:r>
          </a:p>
          <a:p>
            <a:pPr algn="ctr">
              <a:lnSpc>
                <a:spcPct val="100000"/>
              </a:lnSpc>
            </a:pPr>
            <a:r>
              <a:rPr lang="it-IT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9,9</a:t>
            </a: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miliardi </a:t>
            </a:r>
          </a:p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valore aggiunto COMPLESSIVO </a:t>
            </a:r>
          </a:p>
        </p:txBody>
      </p:sp>
    </p:spTree>
    <p:extLst>
      <p:ext uri="{BB962C8B-B14F-4D97-AF65-F5344CB8AC3E}">
        <p14:creationId xmlns:p14="http://schemas.microsoft.com/office/powerpoint/2010/main" val="3446709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D701FD27-3EDC-DC87-9102-A782418E7888}"/>
              </a:ext>
            </a:extLst>
          </p:cNvPr>
          <p:cNvSpPr txBox="1">
            <a:spLocks/>
          </p:cNvSpPr>
          <p:nvPr/>
        </p:nvSpPr>
        <p:spPr>
          <a:xfrm>
            <a:off x="0" y="89902"/>
            <a:ext cx="12192000" cy="13740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3 province toscane si contraddistinguono </a:t>
            </a:r>
          </a:p>
          <a:p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anche sul fronte occupazionale</a:t>
            </a:r>
          </a:p>
        </p:txBody>
      </p:sp>
      <p:sp>
        <p:nvSpPr>
          <p:cNvPr id="7" name="Google Shape;141;p18">
            <a:extLst>
              <a:ext uri="{FF2B5EF4-FFF2-40B4-BE49-F238E27FC236}">
                <a16:creationId xmlns:a16="http://schemas.microsoft.com/office/drawing/2014/main" id="{41CF98FC-EFC3-9569-1BB6-23DCB3733CF6}"/>
              </a:ext>
            </a:extLst>
          </p:cNvPr>
          <p:cNvSpPr txBox="1"/>
          <p:nvPr/>
        </p:nvSpPr>
        <p:spPr>
          <a:xfrm>
            <a:off x="1008000" y="1302841"/>
            <a:ext cx="4333823" cy="723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Graduatoria provinciale delle </a:t>
            </a:r>
            <a:r>
              <a:rPr lang="it-IT" sz="13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top 5 </a:t>
            </a:r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per incidenza % </a:t>
            </a:r>
          </a:p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degli occupati dell'economia del mare </a:t>
            </a:r>
          </a:p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sul totale economia della provincia</a:t>
            </a:r>
            <a:endParaRPr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BDB0297C-9283-4CC4-95A3-F395242450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862099"/>
              </p:ext>
            </p:extLst>
          </p:nvPr>
        </p:nvGraphicFramePr>
        <p:xfrm>
          <a:off x="1620000" y="2025840"/>
          <a:ext cx="3077773" cy="4214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8557">
                  <a:extLst>
                    <a:ext uri="{9D8B030D-6E8A-4147-A177-3AD203B41FA5}">
                      <a16:colId xmlns:a16="http://schemas.microsoft.com/office/drawing/2014/main" val="3677930088"/>
                    </a:ext>
                  </a:extLst>
                </a:gridCol>
                <a:gridCol w="1181200">
                  <a:extLst>
                    <a:ext uri="{9D8B030D-6E8A-4147-A177-3AD203B41FA5}">
                      <a16:colId xmlns:a16="http://schemas.microsoft.com/office/drawing/2014/main" val="3452629768"/>
                    </a:ext>
                  </a:extLst>
                </a:gridCol>
                <a:gridCol w="1098016">
                  <a:extLst>
                    <a:ext uri="{9D8B030D-6E8A-4147-A177-3AD203B41FA5}">
                      <a16:colId xmlns:a16="http://schemas.microsoft.com/office/drawing/2014/main" val="1807632061"/>
                    </a:ext>
                  </a:extLst>
                </a:gridCol>
              </a:tblGrid>
              <a:tr h="36648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Pos.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Provincia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Incidenza % </a:t>
                      </a:r>
                    </a:p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su tot. economia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075386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b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Rimini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16,2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947390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Genova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15,8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712023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b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3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Livorno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15,3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748385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La Spezia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15,0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727101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r>
                        <a:rPr lang="it-IT" sz="1000" b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5</a:t>
                      </a: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Venezia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12,9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6191707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</a:pPr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0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5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668515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Grosseto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9,9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276137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Massa-Carrara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9,4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330625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Lucca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7,7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0440475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Pisa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4,3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29349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Siena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870312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Pistoia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1,2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431313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Firenze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1,1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908550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103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Arezzo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523202"/>
                  </a:ext>
                </a:extLst>
              </a:tr>
              <a:tr h="256538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109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Prato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Bef>
                          <a:spcPts val="600"/>
                        </a:spcBef>
                      </a:pPr>
                      <a:r>
                        <a:rPr lang="it-IT" sz="10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645221"/>
                  </a:ext>
                </a:extLst>
              </a:tr>
            </a:tbl>
          </a:graphicData>
        </a:graphic>
      </p:graphicFrame>
      <p:sp>
        <p:nvSpPr>
          <p:cNvPr id="24" name="Segnaposto numero diapositiva 1">
            <a:extLst>
              <a:ext uri="{FF2B5EF4-FFF2-40B4-BE49-F238E27FC236}">
                <a16:creationId xmlns:a16="http://schemas.microsoft.com/office/drawing/2014/main" id="{5F4F49D6-4D1A-9D3B-6FEE-B02ED4567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18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27" name="Google Shape;141;p18">
            <a:extLst>
              <a:ext uri="{FF2B5EF4-FFF2-40B4-BE49-F238E27FC236}">
                <a16:creationId xmlns:a16="http://schemas.microsoft.com/office/drawing/2014/main" id="{A441C27C-D745-283D-AE91-B3E43680FB7D}"/>
              </a:ext>
            </a:extLst>
          </p:cNvPr>
          <p:cNvSpPr txBox="1"/>
          <p:nvPr/>
        </p:nvSpPr>
        <p:spPr>
          <a:xfrm>
            <a:off x="6372000" y="1317867"/>
            <a:ext cx="4296024" cy="723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Distribuzione degli occupati </a:t>
            </a:r>
          </a:p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dell'economia del mare della Toscana </a:t>
            </a:r>
          </a:p>
          <a:p>
            <a:pPr algn="ctr"/>
            <a:r>
              <a:rPr lang="it-IT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per provincia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73F37C07-5251-94AF-AC05-6B23F3DEEF9D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3" name="Picture 17">
              <a:extLst>
                <a:ext uri="{FF2B5EF4-FFF2-40B4-BE49-F238E27FC236}">
                  <a16:creationId xmlns:a16="http://schemas.microsoft.com/office/drawing/2014/main" id="{9074A173-3802-D9DD-8EB9-3515F2CB61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6" name="Picture 18">
              <a:extLst>
                <a:ext uri="{FF2B5EF4-FFF2-40B4-BE49-F238E27FC236}">
                  <a16:creationId xmlns:a16="http://schemas.microsoft.com/office/drawing/2014/main" id="{2E33368C-8484-4414-F521-CCBAC67A7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9" name="Picture 19">
              <a:extLst>
                <a:ext uri="{FF2B5EF4-FFF2-40B4-BE49-F238E27FC236}">
                  <a16:creationId xmlns:a16="http://schemas.microsoft.com/office/drawing/2014/main" id="{DD1068D3-1DE8-FC9C-5466-3C99DF0EAE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10" name="Immagine 9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275724F0-5964-6FA1-3A6E-031C5B9EC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11" name="Immagine 10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DA5A0143-5B1E-6FB7-F68E-A9DF64E01BE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12" name="Immagine 11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AF9D63E5-FAC2-A1CB-EE06-83B2E6C0F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  <p:pic>
        <p:nvPicPr>
          <p:cNvPr id="15" name="Immagine 14">
            <a:extLst>
              <a:ext uri="{FF2B5EF4-FFF2-40B4-BE49-F238E27FC236}">
                <a16:creationId xmlns:a16="http://schemas.microsoft.com/office/drawing/2014/main" id="{7306B7AC-237B-7464-9F51-7882D6B62D1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291" r="2776"/>
          <a:stretch/>
        </p:blipFill>
        <p:spPr>
          <a:xfrm>
            <a:off x="6372000" y="2196852"/>
            <a:ext cx="4296024" cy="2744724"/>
          </a:xfrm>
          <a:prstGeom prst="rect">
            <a:avLst/>
          </a:prstGeom>
        </p:spPr>
      </p:pic>
      <p:sp>
        <p:nvSpPr>
          <p:cNvPr id="16" name="Titolo 2">
            <a:extLst>
              <a:ext uri="{FF2B5EF4-FFF2-40B4-BE49-F238E27FC236}">
                <a16:creationId xmlns:a16="http://schemas.microsoft.com/office/drawing/2014/main" id="{0D210581-A375-183F-9829-09A3B691C78A}"/>
              </a:ext>
            </a:extLst>
          </p:cNvPr>
          <p:cNvSpPr txBox="1">
            <a:spLocks noChangeAspect="1"/>
          </p:cNvSpPr>
          <p:nvPr/>
        </p:nvSpPr>
        <p:spPr>
          <a:xfrm>
            <a:off x="6672552" y="5267595"/>
            <a:ext cx="1463933" cy="646217"/>
          </a:xfrm>
          <a:prstGeom prst="rect">
            <a:avLst/>
          </a:prstGeom>
          <a:solidFill>
            <a:schemeClr val="bg1"/>
          </a:solidFill>
          <a:ln w="15875">
            <a:solidFill>
              <a:schemeClr val="accent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it-IT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Livorno: decima  provincia in Italia in termini assoluti</a:t>
            </a:r>
          </a:p>
        </p:txBody>
      </p:sp>
      <p:sp>
        <p:nvSpPr>
          <p:cNvPr id="17" name="Freccia in giù 16">
            <a:extLst>
              <a:ext uri="{FF2B5EF4-FFF2-40B4-BE49-F238E27FC236}">
                <a16:creationId xmlns:a16="http://schemas.microsoft.com/office/drawing/2014/main" id="{614D5DA2-A362-306B-2049-77CDFCF86121}"/>
              </a:ext>
            </a:extLst>
          </p:cNvPr>
          <p:cNvSpPr/>
          <p:nvPr/>
        </p:nvSpPr>
        <p:spPr>
          <a:xfrm>
            <a:off x="7247653" y="4787509"/>
            <a:ext cx="313732" cy="373576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1805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>
            <a:extLst>
              <a:ext uri="{FF2B5EF4-FFF2-40B4-BE49-F238E27FC236}">
                <a16:creationId xmlns:a16="http://schemas.microsoft.com/office/drawing/2014/main" id="{67E2D391-6854-062A-3D9A-B08DDDF8D9E3}"/>
              </a:ext>
            </a:extLst>
          </p:cNvPr>
          <p:cNvSpPr txBox="1">
            <a:spLocks/>
          </p:cNvSpPr>
          <p:nvPr/>
        </p:nvSpPr>
        <p:spPr>
          <a:xfrm>
            <a:off x="0" y="263998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  <a:tabLst>
                <a:tab pos="6010275" algn="l"/>
              </a:tabLst>
            </a:pP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sistema imprenditoriale blu della Toscana</a:t>
            </a:r>
          </a:p>
        </p:txBody>
      </p:sp>
      <p:sp>
        <p:nvSpPr>
          <p:cNvPr id="13" name="Segnaposto numero diapositiva 1">
            <a:extLst>
              <a:ext uri="{FF2B5EF4-FFF2-40B4-BE49-F238E27FC236}">
                <a16:creationId xmlns:a16="http://schemas.microsoft.com/office/drawing/2014/main" id="{5635288F-3E08-3C07-C164-91575CCC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19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id="{A335374F-0CA9-FC4A-352D-9F9B82219F3A}"/>
              </a:ext>
            </a:extLst>
          </p:cNvPr>
          <p:cNvSpPr/>
          <p:nvPr/>
        </p:nvSpPr>
        <p:spPr>
          <a:xfrm>
            <a:off x="1846385" y="1294706"/>
            <a:ext cx="8519746" cy="4886867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FF5F98AB-510E-1455-F10D-821570552715}"/>
              </a:ext>
            </a:extLst>
          </p:cNvPr>
          <p:cNvSpPr txBox="1"/>
          <p:nvPr/>
        </p:nvSpPr>
        <p:spPr>
          <a:xfrm>
            <a:off x="2219860" y="3675975"/>
            <a:ext cx="1899096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300" b="1" dirty="0">
                <a:solidFill>
                  <a:schemeClr val="bg1"/>
                </a:solidFill>
              </a:rPr>
              <a:t>Top 10 province per </a:t>
            </a:r>
            <a:r>
              <a:rPr lang="it-IT" sz="1300" b="1" dirty="0">
                <a:solidFill>
                  <a:schemeClr val="bg1"/>
                </a:solidFill>
                <a:sym typeface="Didact Gothic"/>
              </a:rPr>
              <a:t>incidenza % delle imprese dell'economia del mare sul totale economia </a:t>
            </a:r>
            <a:endParaRPr lang="en-US" sz="1300" b="1" dirty="0">
              <a:solidFill>
                <a:schemeClr val="bg1"/>
              </a:solidFill>
              <a:sym typeface="Didact Gothic"/>
            </a:endParaRPr>
          </a:p>
          <a:p>
            <a:endParaRPr lang="it-IT" sz="800" b="1" dirty="0">
              <a:solidFill>
                <a:schemeClr val="bg1"/>
              </a:solidFill>
            </a:endParaRPr>
          </a:p>
          <a:p>
            <a:endParaRPr lang="it-IT" sz="800" b="1" dirty="0">
              <a:solidFill>
                <a:schemeClr val="bg1"/>
              </a:solidFill>
            </a:endParaRPr>
          </a:p>
          <a:p>
            <a:r>
              <a:rPr lang="it-IT" sz="900" b="1" dirty="0">
                <a:solidFill>
                  <a:schemeClr val="bg1"/>
                </a:solidFill>
              </a:rPr>
              <a:t>* Servizi di alloggio e ristorazione e attività sportive e ricreative</a:t>
            </a:r>
          </a:p>
          <a:p>
            <a:endParaRPr lang="it-IT" sz="900" b="1" dirty="0">
              <a:solidFill>
                <a:schemeClr val="bg1"/>
              </a:solidFill>
            </a:endParaRPr>
          </a:p>
          <a:p>
            <a:r>
              <a:rPr lang="it-IT" sz="900" b="1" dirty="0">
                <a:solidFill>
                  <a:schemeClr val="bg1"/>
                </a:solidFill>
              </a:rPr>
              <a:t>** Industria delle estrazioni marine e attività di ricerca, regolamentazione e tutela ambientale</a:t>
            </a:r>
          </a:p>
        </p:txBody>
      </p:sp>
      <p:sp>
        <p:nvSpPr>
          <p:cNvPr id="27" name="Google Shape;141;p18">
            <a:extLst>
              <a:ext uri="{FF2B5EF4-FFF2-40B4-BE49-F238E27FC236}">
                <a16:creationId xmlns:a16="http://schemas.microsoft.com/office/drawing/2014/main" id="{7CC78C1F-4729-BBD1-15E7-E0AFE005495B}"/>
              </a:ext>
            </a:extLst>
          </p:cNvPr>
          <p:cNvSpPr txBox="1"/>
          <p:nvPr/>
        </p:nvSpPr>
        <p:spPr>
          <a:xfrm>
            <a:off x="6198770" y="1362727"/>
            <a:ext cx="4045691" cy="461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ctr"/>
            <a:r>
              <a:rPr lang="it-IT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Distribuzione delle imprese dell'economia del mare </a:t>
            </a:r>
          </a:p>
          <a:p>
            <a:pPr algn="ctr"/>
            <a:r>
              <a:rPr lang="it-IT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della Toscana per provincia</a:t>
            </a:r>
            <a:endParaRPr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sp>
        <p:nvSpPr>
          <p:cNvPr id="30" name="Google Shape;141;p18">
            <a:extLst>
              <a:ext uri="{FF2B5EF4-FFF2-40B4-BE49-F238E27FC236}">
                <a16:creationId xmlns:a16="http://schemas.microsoft.com/office/drawing/2014/main" id="{B0B1E906-D7E1-3184-1AED-82C73D5A4688}"/>
              </a:ext>
            </a:extLst>
          </p:cNvPr>
          <p:cNvSpPr txBox="1"/>
          <p:nvPr/>
        </p:nvSpPr>
        <p:spPr>
          <a:xfrm>
            <a:off x="2466775" y="1331954"/>
            <a:ext cx="3326705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r>
              <a:rPr lang="it-IT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Incidenza % delle imprese dell'economia del mare </a:t>
            </a:r>
          </a:p>
          <a:p>
            <a:pPr algn="ctr"/>
            <a:r>
              <a:rPr lang="it-IT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Didact Gothic"/>
              </a:rPr>
              <a:t>sul totale economia in Toscana ed in Italia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Didact Gothic"/>
            </a:endParaRP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77906AC2-4D10-7CFF-057B-257862095142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14" name="Picture 17">
              <a:extLst>
                <a:ext uri="{FF2B5EF4-FFF2-40B4-BE49-F238E27FC236}">
                  <a16:creationId xmlns:a16="http://schemas.microsoft.com/office/drawing/2014/main" id="{104E7A83-3AE7-F654-B64F-E3B7C7E23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16" name="Picture 18">
              <a:extLst>
                <a:ext uri="{FF2B5EF4-FFF2-40B4-BE49-F238E27FC236}">
                  <a16:creationId xmlns:a16="http://schemas.microsoft.com/office/drawing/2014/main" id="{8BE004FC-B5C0-57BA-625B-C555E15B7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C6BD47D-5F03-E06D-2309-E7EECF887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21" name="Immagine 20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D0395045-E5B2-6D07-84E6-CB45FA872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22" name="Immagine 21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F5B00579-82CD-0022-DA9C-616A576DE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23" name="Immagine 22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9865E891-8843-1D98-46A7-D428B0507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  <p:pic>
        <p:nvPicPr>
          <p:cNvPr id="7" name="Immagine 6">
            <a:extLst>
              <a:ext uri="{FF2B5EF4-FFF2-40B4-BE49-F238E27FC236}">
                <a16:creationId xmlns:a16="http://schemas.microsoft.com/office/drawing/2014/main" id="{F001B105-BB01-01CD-E0DE-8AF3FD1B25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6962" y="1805182"/>
            <a:ext cx="3891808" cy="1839600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75584A24-354E-A87E-280C-80B186C10F7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-1" b="7598"/>
          <a:stretch/>
        </p:blipFill>
        <p:spPr>
          <a:xfrm>
            <a:off x="4077861" y="3751306"/>
            <a:ext cx="5799506" cy="2330525"/>
          </a:xfrm>
          <a:prstGeom prst="rect">
            <a:avLst/>
          </a:prstGeom>
        </p:spPr>
      </p:pic>
      <p:sp>
        <p:nvSpPr>
          <p:cNvPr id="11" name="Rettangolo 10">
            <a:extLst>
              <a:ext uri="{FF2B5EF4-FFF2-40B4-BE49-F238E27FC236}">
                <a16:creationId xmlns:a16="http://schemas.microsoft.com/office/drawing/2014/main" id="{4E319773-CD58-5540-C267-206F0B3094E0}"/>
              </a:ext>
            </a:extLst>
          </p:cNvPr>
          <p:cNvSpPr/>
          <p:nvPr/>
        </p:nvSpPr>
        <p:spPr>
          <a:xfrm>
            <a:off x="4118957" y="4240588"/>
            <a:ext cx="4576636" cy="144000"/>
          </a:xfrm>
          <a:prstGeom prst="rect">
            <a:avLst/>
          </a:prstGeom>
          <a:noFill/>
          <a:ln w="19050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50BA30D3-10B4-2E81-EAFF-450C779EACD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4415"/>
          <a:stretch/>
        </p:blipFill>
        <p:spPr>
          <a:xfrm>
            <a:off x="6659858" y="1805182"/>
            <a:ext cx="3206892" cy="183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33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4D4A5-F995-DDBC-4395-747CA463E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tangolo 24">
            <a:extLst>
              <a:ext uri="{FF2B5EF4-FFF2-40B4-BE49-F238E27FC236}">
                <a16:creationId xmlns:a16="http://schemas.microsoft.com/office/drawing/2014/main" id="{BE3D5771-A6ED-0C8E-1013-4AB5EEE6CE38}"/>
              </a:ext>
            </a:extLst>
          </p:cNvPr>
          <p:cNvSpPr/>
          <p:nvPr/>
        </p:nvSpPr>
        <p:spPr>
          <a:xfrm>
            <a:off x="585754" y="1589561"/>
            <a:ext cx="11020492" cy="457328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E5A2B78D-8C69-F49C-3947-98043816BC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918424"/>
              </p:ext>
            </p:extLst>
          </p:nvPr>
        </p:nvGraphicFramePr>
        <p:xfrm>
          <a:off x="2954616" y="1878968"/>
          <a:ext cx="2612782" cy="1339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4438">
                  <a:extLst>
                    <a:ext uri="{9D8B030D-6E8A-4147-A177-3AD203B41FA5}">
                      <a16:colId xmlns:a16="http://schemas.microsoft.com/office/drawing/2014/main" val="1583518244"/>
                    </a:ext>
                  </a:extLst>
                </a:gridCol>
                <a:gridCol w="1443906">
                  <a:extLst>
                    <a:ext uri="{9D8B030D-6E8A-4147-A177-3AD203B41FA5}">
                      <a16:colId xmlns:a16="http://schemas.microsoft.com/office/drawing/2014/main" val="1410607595"/>
                    </a:ext>
                  </a:extLst>
                </a:gridCol>
                <a:gridCol w="584438">
                  <a:extLst>
                    <a:ext uri="{9D8B030D-6E8A-4147-A177-3AD203B41FA5}">
                      <a16:colId xmlns:a16="http://schemas.microsoft.com/office/drawing/2014/main" val="1735515978"/>
                    </a:ext>
                  </a:extLst>
                </a:gridCol>
              </a:tblGrid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Rovigo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16,4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9314835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Ferrara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12,5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866009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Trapani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4,0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542140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Agrigento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3,4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379007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Venezia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3,3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6604879"/>
                  </a:ext>
                </a:extLst>
              </a:tr>
            </a:tbl>
          </a:graphicData>
        </a:graphic>
      </p:graphicFrame>
      <p:sp>
        <p:nvSpPr>
          <p:cNvPr id="12" name="Titolo 1">
            <a:extLst>
              <a:ext uri="{FF2B5EF4-FFF2-40B4-BE49-F238E27FC236}">
                <a16:creationId xmlns:a16="http://schemas.microsoft.com/office/drawing/2014/main" id="{2BEEF6DB-1560-AEC9-5E74-37F990491FCC}"/>
              </a:ext>
            </a:extLst>
          </p:cNvPr>
          <p:cNvSpPr txBox="1">
            <a:spLocks/>
          </p:cNvSpPr>
          <p:nvPr/>
        </p:nvSpPr>
        <p:spPr>
          <a:xfrm>
            <a:off x="0" y="263998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6010275" algn="l"/>
              </a:tabLst>
            </a:pP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top 5 delle province </a:t>
            </a:r>
          </a:p>
          <a:p>
            <a:pPr>
              <a:tabLst>
                <a:tab pos="6010275" algn="l"/>
              </a:tabLst>
            </a:pP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 grado di specializzazione*</a:t>
            </a:r>
          </a:p>
        </p:txBody>
      </p: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B7826084-2B02-D8D7-934A-3BD817C1C7D3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19" name="Picture 17">
              <a:extLst>
                <a:ext uri="{FF2B5EF4-FFF2-40B4-BE49-F238E27FC236}">
                  <a16:creationId xmlns:a16="http://schemas.microsoft.com/office/drawing/2014/main" id="{A1223D2A-4898-CB84-8670-E2DF0C12B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20" name="Picture 18">
              <a:extLst>
                <a:ext uri="{FF2B5EF4-FFF2-40B4-BE49-F238E27FC236}">
                  <a16:creationId xmlns:a16="http://schemas.microsoft.com/office/drawing/2014/main" id="{A161A0E0-E943-893B-9F85-6151F73242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21" name="Picture 19">
              <a:extLst>
                <a:ext uri="{FF2B5EF4-FFF2-40B4-BE49-F238E27FC236}">
                  <a16:creationId xmlns:a16="http://schemas.microsoft.com/office/drawing/2014/main" id="{660BBFB5-4B49-8B55-A675-6670A097D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22" name="Immagine 21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B3CA0467-7F89-3932-EEF9-D7B320D15D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23" name="Immagine 22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0F31E452-1F4C-02ED-DF6B-D3E491436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24" name="Immagine 23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1F51FE39-E41A-57B2-1D8D-48C890A2B9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  <p:grpSp>
        <p:nvGrpSpPr>
          <p:cNvPr id="62" name="Gruppo 61">
            <a:extLst>
              <a:ext uri="{FF2B5EF4-FFF2-40B4-BE49-F238E27FC236}">
                <a16:creationId xmlns:a16="http://schemas.microsoft.com/office/drawing/2014/main" id="{C783268F-EF1D-EA8A-45EE-9735111231C9}"/>
              </a:ext>
            </a:extLst>
          </p:cNvPr>
          <p:cNvGrpSpPr/>
          <p:nvPr/>
        </p:nvGrpSpPr>
        <p:grpSpPr>
          <a:xfrm>
            <a:off x="1386497" y="1958303"/>
            <a:ext cx="900000" cy="900000"/>
            <a:chOff x="1659872" y="5167101"/>
            <a:chExt cx="576000" cy="576000"/>
          </a:xfrm>
        </p:grpSpPr>
        <p:grpSp>
          <p:nvGrpSpPr>
            <p:cNvPr id="63" name="Group 29">
              <a:extLst>
                <a:ext uri="{FF2B5EF4-FFF2-40B4-BE49-F238E27FC236}">
                  <a16:creationId xmlns:a16="http://schemas.microsoft.com/office/drawing/2014/main" id="{E3BE8290-9B86-119A-C080-C32744F17B87}"/>
                </a:ext>
              </a:extLst>
            </p:cNvPr>
            <p:cNvGrpSpPr/>
            <p:nvPr/>
          </p:nvGrpSpPr>
          <p:grpSpPr>
            <a:xfrm>
              <a:off x="1659872" y="5167101"/>
              <a:ext cx="576000" cy="576000"/>
              <a:chOff x="0" y="0"/>
              <a:chExt cx="958039" cy="958039"/>
            </a:xfrm>
          </p:grpSpPr>
          <p:sp>
            <p:nvSpPr>
              <p:cNvPr id="65" name="Freeform 30">
                <a:extLst>
                  <a:ext uri="{FF2B5EF4-FFF2-40B4-BE49-F238E27FC236}">
                    <a16:creationId xmlns:a16="http://schemas.microsoft.com/office/drawing/2014/main" id="{F34AA581-C1ED-C5B2-DDBE-AC638D2EF499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6" name="TextBox 31">
                <a:extLst>
                  <a:ext uri="{FF2B5EF4-FFF2-40B4-BE49-F238E27FC236}">
                    <a16:creationId xmlns:a16="http://schemas.microsoft.com/office/drawing/2014/main" id="{D4F2E69E-1BF9-68A6-1AE8-608B6E1C01AD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79"/>
                  </a:lnSpc>
                </a:pPr>
                <a:endParaRPr/>
              </a:p>
            </p:txBody>
          </p:sp>
        </p:grpSp>
        <p:sp>
          <p:nvSpPr>
            <p:cNvPr id="64" name="Freeform 32">
              <a:extLst>
                <a:ext uri="{FF2B5EF4-FFF2-40B4-BE49-F238E27FC236}">
                  <a16:creationId xmlns:a16="http://schemas.microsoft.com/office/drawing/2014/main" id="{049922EA-D9D4-6C86-4507-2F0F50CDAD3A}"/>
                </a:ext>
              </a:extLst>
            </p:cNvPr>
            <p:cNvSpPr/>
            <p:nvPr/>
          </p:nvSpPr>
          <p:spPr>
            <a:xfrm rot="2605545">
              <a:off x="1733077" y="5278143"/>
              <a:ext cx="353916" cy="353916"/>
            </a:xfrm>
            <a:custGeom>
              <a:avLst/>
              <a:gdLst/>
              <a:ahLst/>
              <a:cxnLst/>
              <a:rect l="l" t="t" r="r" b="b"/>
              <a:pathLst>
                <a:path w="353916" h="353916">
                  <a:moveTo>
                    <a:pt x="0" y="0"/>
                  </a:moveTo>
                  <a:lnTo>
                    <a:pt x="353916" y="0"/>
                  </a:lnTo>
                  <a:lnTo>
                    <a:pt x="353916" y="353916"/>
                  </a:lnTo>
                  <a:lnTo>
                    <a:pt x="0" y="3539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67" name="CasellaDiTesto 66">
            <a:extLst>
              <a:ext uri="{FF2B5EF4-FFF2-40B4-BE49-F238E27FC236}">
                <a16:creationId xmlns:a16="http://schemas.microsoft.com/office/drawing/2014/main" id="{1583BD23-F59D-F5FE-953C-91854FA06B99}"/>
              </a:ext>
            </a:extLst>
          </p:cNvPr>
          <p:cNvSpPr txBox="1"/>
          <p:nvPr/>
        </p:nvSpPr>
        <p:spPr>
          <a:xfrm>
            <a:off x="699961" y="2909004"/>
            <a:ext cx="225465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FILIERA ITTICA</a:t>
            </a:r>
          </a:p>
        </p:txBody>
      </p:sp>
      <p:graphicFrame>
        <p:nvGraphicFramePr>
          <p:cNvPr id="68" name="Tabella 67">
            <a:extLst>
              <a:ext uri="{FF2B5EF4-FFF2-40B4-BE49-F238E27FC236}">
                <a16:creationId xmlns:a16="http://schemas.microsoft.com/office/drawing/2014/main" id="{1176B305-55CA-B6F4-4267-4CAB6A6ED1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273553"/>
              </p:ext>
            </p:extLst>
          </p:nvPr>
        </p:nvGraphicFramePr>
        <p:xfrm>
          <a:off x="2954616" y="3894335"/>
          <a:ext cx="2612782" cy="1339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4438">
                  <a:extLst>
                    <a:ext uri="{9D8B030D-6E8A-4147-A177-3AD203B41FA5}">
                      <a16:colId xmlns:a16="http://schemas.microsoft.com/office/drawing/2014/main" val="1583518244"/>
                    </a:ext>
                  </a:extLst>
                </a:gridCol>
                <a:gridCol w="1443906">
                  <a:extLst>
                    <a:ext uri="{9D8B030D-6E8A-4147-A177-3AD203B41FA5}">
                      <a16:colId xmlns:a16="http://schemas.microsoft.com/office/drawing/2014/main" val="1410607595"/>
                    </a:ext>
                  </a:extLst>
                </a:gridCol>
                <a:gridCol w="584438">
                  <a:extLst>
                    <a:ext uri="{9D8B030D-6E8A-4147-A177-3AD203B41FA5}">
                      <a16:colId xmlns:a16="http://schemas.microsoft.com/office/drawing/2014/main" val="1735515978"/>
                    </a:ext>
                  </a:extLst>
                </a:gridCol>
              </a:tblGrid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Venezia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9,9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9314835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Spezia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7,1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866009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Livorno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6,0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42140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Trieste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5,6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379007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Genova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it-IT" sz="11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5,4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6604879"/>
                  </a:ext>
                </a:extLst>
              </a:tr>
            </a:tbl>
          </a:graphicData>
        </a:graphic>
      </p:graphicFrame>
      <p:grpSp>
        <p:nvGrpSpPr>
          <p:cNvPr id="69" name="Gruppo 68">
            <a:extLst>
              <a:ext uri="{FF2B5EF4-FFF2-40B4-BE49-F238E27FC236}">
                <a16:creationId xmlns:a16="http://schemas.microsoft.com/office/drawing/2014/main" id="{CBF7E8DF-3146-11E8-C19B-5D08E443CE67}"/>
              </a:ext>
            </a:extLst>
          </p:cNvPr>
          <p:cNvGrpSpPr/>
          <p:nvPr/>
        </p:nvGrpSpPr>
        <p:grpSpPr>
          <a:xfrm>
            <a:off x="1440837" y="3756934"/>
            <a:ext cx="900000" cy="900000"/>
            <a:chOff x="8896505" y="3989133"/>
            <a:chExt cx="576000" cy="576000"/>
          </a:xfrm>
        </p:grpSpPr>
        <p:grpSp>
          <p:nvGrpSpPr>
            <p:cNvPr id="70" name="Group 24">
              <a:extLst>
                <a:ext uri="{FF2B5EF4-FFF2-40B4-BE49-F238E27FC236}">
                  <a16:creationId xmlns:a16="http://schemas.microsoft.com/office/drawing/2014/main" id="{99F38008-A7EC-291B-72F3-123A944A444D}"/>
                </a:ext>
              </a:extLst>
            </p:cNvPr>
            <p:cNvGrpSpPr/>
            <p:nvPr/>
          </p:nvGrpSpPr>
          <p:grpSpPr>
            <a:xfrm>
              <a:off x="8896505" y="3989133"/>
              <a:ext cx="576000" cy="576000"/>
              <a:chOff x="0" y="0"/>
              <a:chExt cx="958039" cy="958039"/>
            </a:xfrm>
          </p:grpSpPr>
          <p:sp>
            <p:nvSpPr>
              <p:cNvPr id="72" name="Freeform 25">
                <a:extLst>
                  <a:ext uri="{FF2B5EF4-FFF2-40B4-BE49-F238E27FC236}">
                    <a16:creationId xmlns:a16="http://schemas.microsoft.com/office/drawing/2014/main" id="{71973D55-E32A-56DA-EE7B-6309F370EB36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73" name="TextBox 26">
                <a:extLst>
                  <a:ext uri="{FF2B5EF4-FFF2-40B4-BE49-F238E27FC236}">
                    <a16:creationId xmlns:a16="http://schemas.microsoft.com/office/drawing/2014/main" id="{402B9AD5-7E4F-B208-638C-10ADDC7143B5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540"/>
                  </a:lnSpc>
                </a:pPr>
                <a:endParaRPr/>
              </a:p>
            </p:txBody>
          </p:sp>
        </p:grpSp>
        <p:sp>
          <p:nvSpPr>
            <p:cNvPr id="71" name="Freeform 27">
              <a:extLst>
                <a:ext uri="{FF2B5EF4-FFF2-40B4-BE49-F238E27FC236}">
                  <a16:creationId xmlns:a16="http://schemas.microsoft.com/office/drawing/2014/main" id="{68B0AB12-7ECF-27DA-9995-A1B966C4A85B}"/>
                </a:ext>
              </a:extLst>
            </p:cNvPr>
            <p:cNvSpPr/>
            <p:nvPr/>
          </p:nvSpPr>
          <p:spPr>
            <a:xfrm>
              <a:off x="8954479" y="4152919"/>
              <a:ext cx="460050" cy="248427"/>
            </a:xfrm>
            <a:custGeom>
              <a:avLst/>
              <a:gdLst/>
              <a:ahLst/>
              <a:cxnLst/>
              <a:rect l="l" t="t" r="r" b="b"/>
              <a:pathLst>
                <a:path w="460050" h="248427">
                  <a:moveTo>
                    <a:pt x="0" y="0"/>
                  </a:moveTo>
                  <a:lnTo>
                    <a:pt x="460051" y="0"/>
                  </a:lnTo>
                  <a:lnTo>
                    <a:pt x="460051" y="248428"/>
                  </a:lnTo>
                  <a:lnTo>
                    <a:pt x="0" y="2484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74" name="CasellaDiTesto 73">
            <a:extLst>
              <a:ext uri="{FF2B5EF4-FFF2-40B4-BE49-F238E27FC236}">
                <a16:creationId xmlns:a16="http://schemas.microsoft.com/office/drawing/2014/main" id="{92E3E1BB-F264-3C34-303B-637A4B460A35}"/>
              </a:ext>
            </a:extLst>
          </p:cNvPr>
          <p:cNvSpPr txBox="1"/>
          <p:nvPr/>
        </p:nvSpPr>
        <p:spPr>
          <a:xfrm>
            <a:off x="457706" y="4665175"/>
            <a:ext cx="281409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MOVIMENTAZIONE 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MERCI E 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PASSEGGERI</a:t>
            </a:r>
          </a:p>
        </p:txBody>
      </p:sp>
      <p:sp>
        <p:nvSpPr>
          <p:cNvPr id="75" name="Google Shape;141;p18">
            <a:extLst>
              <a:ext uri="{FF2B5EF4-FFF2-40B4-BE49-F238E27FC236}">
                <a16:creationId xmlns:a16="http://schemas.microsoft.com/office/drawing/2014/main" id="{D72DE42B-1C7F-72B3-770E-42EE0994F717}"/>
              </a:ext>
            </a:extLst>
          </p:cNvPr>
          <p:cNvSpPr txBox="1"/>
          <p:nvPr/>
        </p:nvSpPr>
        <p:spPr>
          <a:xfrm>
            <a:off x="903239" y="5547378"/>
            <a:ext cx="9580267" cy="292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just"/>
            <a:r>
              <a:rPr lang="it-IT" sz="11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* Rapporto tra la quota di imprese dell’economia del mare dei comparti e la stessa quota calcolata a livello nazionale. Valore Italia =1</a:t>
            </a:r>
            <a:endParaRPr sz="11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graphicFrame>
        <p:nvGraphicFramePr>
          <p:cNvPr id="76" name="Tabella 75">
            <a:extLst>
              <a:ext uri="{FF2B5EF4-FFF2-40B4-BE49-F238E27FC236}">
                <a16:creationId xmlns:a16="http://schemas.microsoft.com/office/drawing/2014/main" id="{E62C5154-0FCA-CFC5-6651-53C67B2D71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074958"/>
              </p:ext>
            </p:extLst>
          </p:nvPr>
        </p:nvGraphicFramePr>
        <p:xfrm>
          <a:off x="8139825" y="1892933"/>
          <a:ext cx="2612782" cy="1339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4438">
                  <a:extLst>
                    <a:ext uri="{9D8B030D-6E8A-4147-A177-3AD203B41FA5}">
                      <a16:colId xmlns:a16="http://schemas.microsoft.com/office/drawing/2014/main" val="1583518244"/>
                    </a:ext>
                  </a:extLst>
                </a:gridCol>
                <a:gridCol w="1443906">
                  <a:extLst>
                    <a:ext uri="{9D8B030D-6E8A-4147-A177-3AD203B41FA5}">
                      <a16:colId xmlns:a16="http://schemas.microsoft.com/office/drawing/2014/main" val="1410607595"/>
                    </a:ext>
                  </a:extLst>
                </a:gridCol>
                <a:gridCol w="584438">
                  <a:extLst>
                    <a:ext uri="{9D8B030D-6E8A-4147-A177-3AD203B41FA5}">
                      <a16:colId xmlns:a16="http://schemas.microsoft.com/office/drawing/2014/main" val="1735515978"/>
                    </a:ext>
                  </a:extLst>
                </a:gridCol>
              </a:tblGrid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La Spezia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6,2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9314835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Lucca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4,8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866009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Gorizia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4,6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542140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Massa-Carrara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4,5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379007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Pesaro e Urbino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3,6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6604879"/>
                  </a:ext>
                </a:extLst>
              </a:tr>
            </a:tbl>
          </a:graphicData>
        </a:graphic>
      </p:graphicFrame>
      <p:grpSp>
        <p:nvGrpSpPr>
          <p:cNvPr id="77" name="Gruppo 76">
            <a:extLst>
              <a:ext uri="{FF2B5EF4-FFF2-40B4-BE49-F238E27FC236}">
                <a16:creationId xmlns:a16="http://schemas.microsoft.com/office/drawing/2014/main" id="{17771B14-B870-D677-C934-8258DEC10194}"/>
              </a:ext>
            </a:extLst>
          </p:cNvPr>
          <p:cNvGrpSpPr/>
          <p:nvPr/>
        </p:nvGrpSpPr>
        <p:grpSpPr>
          <a:xfrm>
            <a:off x="6738446" y="1815202"/>
            <a:ext cx="900000" cy="900000"/>
            <a:chOff x="2395790" y="3701133"/>
            <a:chExt cx="576000" cy="576000"/>
          </a:xfrm>
        </p:grpSpPr>
        <p:grpSp>
          <p:nvGrpSpPr>
            <p:cNvPr id="78" name="Group 3">
              <a:extLst>
                <a:ext uri="{FF2B5EF4-FFF2-40B4-BE49-F238E27FC236}">
                  <a16:creationId xmlns:a16="http://schemas.microsoft.com/office/drawing/2014/main" id="{8566EE08-265C-D9ED-D83A-E08106EBFB4C}"/>
                </a:ext>
              </a:extLst>
            </p:cNvPr>
            <p:cNvGrpSpPr/>
            <p:nvPr/>
          </p:nvGrpSpPr>
          <p:grpSpPr>
            <a:xfrm>
              <a:off x="2395790" y="3701133"/>
              <a:ext cx="576000" cy="576000"/>
              <a:chOff x="0" y="0"/>
              <a:chExt cx="958039" cy="958039"/>
            </a:xfrm>
          </p:grpSpPr>
          <p:sp>
            <p:nvSpPr>
              <p:cNvPr id="80" name="Freeform 4">
                <a:extLst>
                  <a:ext uri="{FF2B5EF4-FFF2-40B4-BE49-F238E27FC236}">
                    <a16:creationId xmlns:a16="http://schemas.microsoft.com/office/drawing/2014/main" id="{C12EE69B-F7BB-B04D-DC3B-C1D641141459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81" name="TextBox 5">
                <a:extLst>
                  <a:ext uri="{FF2B5EF4-FFF2-40B4-BE49-F238E27FC236}">
                    <a16:creationId xmlns:a16="http://schemas.microsoft.com/office/drawing/2014/main" id="{3940E0A0-507F-C801-F29F-143C50222516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79"/>
                  </a:lnSpc>
                </a:pPr>
                <a:endParaRPr/>
              </a:p>
            </p:txBody>
          </p:sp>
        </p:grpSp>
        <p:sp>
          <p:nvSpPr>
            <p:cNvPr id="79" name="Freeform 6">
              <a:extLst>
                <a:ext uri="{FF2B5EF4-FFF2-40B4-BE49-F238E27FC236}">
                  <a16:creationId xmlns:a16="http://schemas.microsoft.com/office/drawing/2014/main" id="{5A93D550-F48F-F839-B355-F05906706DF9}"/>
                </a:ext>
              </a:extLst>
            </p:cNvPr>
            <p:cNvSpPr/>
            <p:nvPr/>
          </p:nvSpPr>
          <p:spPr>
            <a:xfrm>
              <a:off x="2506042" y="3806059"/>
              <a:ext cx="355496" cy="366148"/>
            </a:xfrm>
            <a:custGeom>
              <a:avLst/>
              <a:gdLst/>
              <a:ahLst/>
              <a:cxnLst/>
              <a:rect l="l" t="t" r="r" b="b"/>
              <a:pathLst>
                <a:path w="355496" h="366148">
                  <a:moveTo>
                    <a:pt x="0" y="0"/>
                  </a:moveTo>
                  <a:lnTo>
                    <a:pt x="355496" y="0"/>
                  </a:lnTo>
                  <a:lnTo>
                    <a:pt x="355496" y="366147"/>
                  </a:lnTo>
                  <a:lnTo>
                    <a:pt x="0" y="3661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82" name="CasellaDiTesto 81">
            <a:extLst>
              <a:ext uri="{FF2B5EF4-FFF2-40B4-BE49-F238E27FC236}">
                <a16:creationId xmlns:a16="http://schemas.microsoft.com/office/drawing/2014/main" id="{78734823-8A42-2946-767F-30EEF330F3BD}"/>
              </a:ext>
            </a:extLst>
          </p:cNvPr>
          <p:cNvSpPr txBox="1"/>
          <p:nvPr/>
        </p:nvSpPr>
        <p:spPr>
          <a:xfrm>
            <a:off x="5769165" y="2749016"/>
            <a:ext cx="29104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FILIERA DELLA CANTIERISTICA</a:t>
            </a:r>
          </a:p>
        </p:txBody>
      </p:sp>
      <p:graphicFrame>
        <p:nvGraphicFramePr>
          <p:cNvPr id="83" name="Tabella 82">
            <a:extLst>
              <a:ext uri="{FF2B5EF4-FFF2-40B4-BE49-F238E27FC236}">
                <a16:creationId xmlns:a16="http://schemas.microsoft.com/office/drawing/2014/main" id="{5B63D78B-B421-6CF6-5643-6883FDF5A1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489642"/>
              </p:ext>
            </p:extLst>
          </p:nvPr>
        </p:nvGraphicFramePr>
        <p:xfrm>
          <a:off x="8154061" y="3915439"/>
          <a:ext cx="2612782" cy="1339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4438">
                  <a:extLst>
                    <a:ext uri="{9D8B030D-6E8A-4147-A177-3AD203B41FA5}">
                      <a16:colId xmlns:a16="http://schemas.microsoft.com/office/drawing/2014/main" val="1583518244"/>
                    </a:ext>
                  </a:extLst>
                </a:gridCol>
                <a:gridCol w="1443906">
                  <a:extLst>
                    <a:ext uri="{9D8B030D-6E8A-4147-A177-3AD203B41FA5}">
                      <a16:colId xmlns:a16="http://schemas.microsoft.com/office/drawing/2014/main" val="1410607595"/>
                    </a:ext>
                  </a:extLst>
                </a:gridCol>
                <a:gridCol w="584438">
                  <a:extLst>
                    <a:ext uri="{9D8B030D-6E8A-4147-A177-3AD203B41FA5}">
                      <a16:colId xmlns:a16="http://schemas.microsoft.com/office/drawing/2014/main" val="1735515978"/>
                    </a:ext>
                  </a:extLst>
                </a:gridCol>
              </a:tblGrid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Rimini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4,8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9314835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La Spezia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4,4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866009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Savona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4,2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5421400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Livorno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4,0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379007"/>
                  </a:ext>
                </a:extLst>
              </a:tr>
              <a:tr h="267905"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u="none" strike="noStrike">
                          <a:solidFill>
                            <a:schemeClr val="bg1"/>
                          </a:solidFill>
                          <a:effectLst/>
                        </a:rPr>
                        <a:t>Trieste</a:t>
                      </a:r>
                      <a:endParaRPr lang="it-IT" sz="11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3,3</a:t>
                      </a:r>
                      <a:endParaRPr lang="it-IT" sz="11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6604879"/>
                  </a:ext>
                </a:extLst>
              </a:tr>
            </a:tbl>
          </a:graphicData>
        </a:graphic>
      </p:graphicFrame>
      <p:grpSp>
        <p:nvGrpSpPr>
          <p:cNvPr id="84" name="Gruppo 83">
            <a:extLst>
              <a:ext uri="{FF2B5EF4-FFF2-40B4-BE49-F238E27FC236}">
                <a16:creationId xmlns:a16="http://schemas.microsoft.com/office/drawing/2014/main" id="{5EC12FE2-696F-1323-8B30-3E8710B30006}"/>
              </a:ext>
            </a:extLst>
          </p:cNvPr>
          <p:cNvGrpSpPr/>
          <p:nvPr/>
        </p:nvGrpSpPr>
        <p:grpSpPr>
          <a:xfrm>
            <a:off x="6781167" y="3903135"/>
            <a:ext cx="900000" cy="900000"/>
            <a:chOff x="5683751" y="2352309"/>
            <a:chExt cx="576000" cy="576000"/>
          </a:xfrm>
        </p:grpSpPr>
        <p:grpSp>
          <p:nvGrpSpPr>
            <p:cNvPr id="85" name="Group 15">
              <a:extLst>
                <a:ext uri="{FF2B5EF4-FFF2-40B4-BE49-F238E27FC236}">
                  <a16:creationId xmlns:a16="http://schemas.microsoft.com/office/drawing/2014/main" id="{479AC0D0-DFEC-182B-5725-5E1745E1657B}"/>
                </a:ext>
              </a:extLst>
            </p:cNvPr>
            <p:cNvGrpSpPr/>
            <p:nvPr/>
          </p:nvGrpSpPr>
          <p:grpSpPr>
            <a:xfrm>
              <a:off x="5683751" y="2352309"/>
              <a:ext cx="576000" cy="576000"/>
              <a:chOff x="0" y="0"/>
              <a:chExt cx="958039" cy="958039"/>
            </a:xfrm>
          </p:grpSpPr>
          <p:sp>
            <p:nvSpPr>
              <p:cNvPr id="87" name="Freeform 16">
                <a:extLst>
                  <a:ext uri="{FF2B5EF4-FFF2-40B4-BE49-F238E27FC236}">
                    <a16:creationId xmlns:a16="http://schemas.microsoft.com/office/drawing/2014/main" id="{79E2E726-E26D-0EB8-F143-7F2999D2E0A2}"/>
                  </a:ext>
                </a:extLst>
              </p:cNvPr>
              <p:cNvSpPr/>
              <p:nvPr/>
            </p:nvSpPr>
            <p:spPr>
              <a:xfrm>
                <a:off x="0" y="0"/>
                <a:ext cx="958039" cy="958039"/>
              </a:xfrm>
              <a:custGeom>
                <a:avLst/>
                <a:gdLst/>
                <a:ahLst/>
                <a:cxnLst/>
                <a:rect l="l" t="t" r="r" b="b"/>
                <a:pathLst>
                  <a:path w="958039" h="958039">
                    <a:moveTo>
                      <a:pt x="479020" y="0"/>
                    </a:moveTo>
                    <a:cubicBezTo>
                      <a:pt x="214464" y="0"/>
                      <a:pt x="0" y="214464"/>
                      <a:pt x="0" y="479020"/>
                    </a:cubicBezTo>
                    <a:cubicBezTo>
                      <a:pt x="0" y="743575"/>
                      <a:pt x="214464" y="958039"/>
                      <a:pt x="479020" y="958039"/>
                    </a:cubicBezTo>
                    <a:cubicBezTo>
                      <a:pt x="743575" y="958039"/>
                      <a:pt x="958039" y="743575"/>
                      <a:pt x="958039" y="479020"/>
                    </a:cubicBezTo>
                    <a:cubicBezTo>
                      <a:pt x="958039" y="214464"/>
                      <a:pt x="743575" y="0"/>
                      <a:pt x="47902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88" name="TextBox 17">
                <a:extLst>
                  <a:ext uri="{FF2B5EF4-FFF2-40B4-BE49-F238E27FC236}">
                    <a16:creationId xmlns:a16="http://schemas.microsoft.com/office/drawing/2014/main" id="{724CFDF5-213A-4D22-518C-785C682B8637}"/>
                  </a:ext>
                </a:extLst>
              </p:cNvPr>
              <p:cNvSpPr txBox="1"/>
              <p:nvPr/>
            </p:nvSpPr>
            <p:spPr>
              <a:xfrm>
                <a:off x="89816" y="61241"/>
                <a:ext cx="778407" cy="80698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400"/>
                  </a:lnSpc>
                </a:pPr>
                <a:endParaRPr/>
              </a:p>
            </p:txBody>
          </p:sp>
        </p:grpSp>
        <p:sp>
          <p:nvSpPr>
            <p:cNvPr id="86" name="Freeform 18">
              <a:extLst>
                <a:ext uri="{FF2B5EF4-FFF2-40B4-BE49-F238E27FC236}">
                  <a16:creationId xmlns:a16="http://schemas.microsoft.com/office/drawing/2014/main" id="{52C39945-49F1-2127-2508-494B3756E41D}"/>
                </a:ext>
              </a:extLst>
            </p:cNvPr>
            <p:cNvSpPr/>
            <p:nvPr/>
          </p:nvSpPr>
          <p:spPr>
            <a:xfrm>
              <a:off x="5782765" y="2502586"/>
              <a:ext cx="377972" cy="275447"/>
            </a:xfrm>
            <a:custGeom>
              <a:avLst/>
              <a:gdLst/>
              <a:ahLst/>
              <a:cxnLst/>
              <a:rect l="l" t="t" r="r" b="b"/>
              <a:pathLst>
                <a:path w="377972" h="275447">
                  <a:moveTo>
                    <a:pt x="0" y="0"/>
                  </a:moveTo>
                  <a:lnTo>
                    <a:pt x="377972" y="0"/>
                  </a:lnTo>
                  <a:lnTo>
                    <a:pt x="377972" y="275447"/>
                  </a:lnTo>
                  <a:lnTo>
                    <a:pt x="0" y="2754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89" name="CasellaDiTesto 88">
            <a:extLst>
              <a:ext uri="{FF2B5EF4-FFF2-40B4-BE49-F238E27FC236}">
                <a16:creationId xmlns:a16="http://schemas.microsoft.com/office/drawing/2014/main" id="{BA73F27F-167B-B88B-FE88-00000A80C076}"/>
              </a:ext>
            </a:extLst>
          </p:cNvPr>
          <p:cNvSpPr txBox="1"/>
          <p:nvPr/>
        </p:nvSpPr>
        <p:spPr>
          <a:xfrm>
            <a:off x="6103840" y="4910695"/>
            <a:ext cx="225465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TURISMO**</a:t>
            </a:r>
          </a:p>
        </p:txBody>
      </p:sp>
      <p:sp>
        <p:nvSpPr>
          <p:cNvPr id="90" name="Google Shape;141;p18">
            <a:extLst>
              <a:ext uri="{FF2B5EF4-FFF2-40B4-BE49-F238E27FC236}">
                <a16:creationId xmlns:a16="http://schemas.microsoft.com/office/drawing/2014/main" id="{9B8A1081-D527-B00E-3135-A5431E3632FC}"/>
              </a:ext>
            </a:extLst>
          </p:cNvPr>
          <p:cNvSpPr txBox="1"/>
          <p:nvPr/>
        </p:nvSpPr>
        <p:spPr>
          <a:xfrm>
            <a:off x="903238" y="5820753"/>
            <a:ext cx="9580267" cy="292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just"/>
            <a:r>
              <a:rPr lang="it-IT" sz="11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**  </a:t>
            </a:r>
            <a:r>
              <a:rPr lang="it-IT" sz="1100" b="1" dirty="0">
                <a:solidFill>
                  <a:schemeClr val="bg1"/>
                </a:solidFill>
              </a:rPr>
              <a:t>Servizi di alloggio e ristorazione e attività sportive e ricreative</a:t>
            </a:r>
          </a:p>
        </p:txBody>
      </p:sp>
    </p:spTree>
    <p:extLst>
      <p:ext uri="{BB962C8B-B14F-4D97-AF65-F5344CB8AC3E}">
        <p14:creationId xmlns:p14="http://schemas.microsoft.com/office/powerpoint/2010/main" val="72928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AB4A8A7C-9360-1E2C-3A5B-1107E93D8FB3}"/>
              </a:ext>
            </a:extLst>
          </p:cNvPr>
          <p:cNvSpPr/>
          <p:nvPr/>
        </p:nvSpPr>
        <p:spPr>
          <a:xfrm>
            <a:off x="447696" y="3539836"/>
            <a:ext cx="3577325" cy="2557874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70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B69C6979-D17D-9D42-DD2C-2D113656BD13}"/>
              </a:ext>
            </a:extLst>
          </p:cNvPr>
          <p:cNvSpPr/>
          <p:nvPr/>
        </p:nvSpPr>
        <p:spPr>
          <a:xfrm>
            <a:off x="4340551" y="1328615"/>
            <a:ext cx="3577325" cy="4769096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70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24F5DB0B-0A2C-C4D8-B407-16FFA1AD47CA}"/>
              </a:ext>
            </a:extLst>
          </p:cNvPr>
          <p:cNvSpPr/>
          <p:nvPr/>
        </p:nvSpPr>
        <p:spPr>
          <a:xfrm>
            <a:off x="8166979" y="2673927"/>
            <a:ext cx="3577325" cy="3423783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70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C8592683-4891-DB7B-A399-4E71D58C237F}"/>
              </a:ext>
            </a:extLst>
          </p:cNvPr>
          <p:cNvSpPr txBox="1">
            <a:spLocks/>
          </p:cNvSpPr>
          <p:nvPr/>
        </p:nvSpPr>
        <p:spPr>
          <a:xfrm>
            <a:off x="0" y="147294"/>
            <a:ext cx="12192000" cy="9936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tipologie di impresa: </a:t>
            </a:r>
          </a:p>
          <a:p>
            <a:pPr>
              <a:lnSpc>
                <a:spcPct val="100000"/>
              </a:lnSpc>
            </a:pPr>
            <a:r>
              <a:rPr lang="it-IT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maggiore attenzione ai giovani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549E3642-0C04-DBF8-B8BC-913DCA79FC58}"/>
              </a:ext>
            </a:extLst>
          </p:cNvPr>
          <p:cNvSpPr txBox="1"/>
          <p:nvPr/>
        </p:nvSpPr>
        <p:spPr>
          <a:xfrm>
            <a:off x="721139" y="3564712"/>
            <a:ext cx="3010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IMPRESE GIOVANILI: </a:t>
            </a:r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949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DDCAE58-096F-B8F6-7F84-D735B88D2490}"/>
              </a:ext>
            </a:extLst>
          </p:cNvPr>
          <p:cNvSpPr txBox="1"/>
          <p:nvPr/>
        </p:nvSpPr>
        <p:spPr>
          <a:xfrm>
            <a:off x="4586281" y="1455595"/>
            <a:ext cx="3068323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IMPRESE FEMMINILI: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3.304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CC35175-4A41-9ED0-F12C-D7ECBA49AD85}"/>
              </a:ext>
            </a:extLst>
          </p:cNvPr>
          <p:cNvSpPr txBox="1"/>
          <p:nvPr/>
        </p:nvSpPr>
        <p:spPr>
          <a:xfrm>
            <a:off x="8402536" y="2764597"/>
            <a:ext cx="3068323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IMPRESE STRANIERE: </a:t>
            </a:r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1.318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F95A74F-FD93-A21F-D34C-BFC3B8C98D14}"/>
              </a:ext>
            </a:extLst>
          </p:cNvPr>
          <p:cNvSpPr txBox="1"/>
          <p:nvPr/>
        </p:nvSpPr>
        <p:spPr>
          <a:xfrm>
            <a:off x="858854" y="3888279"/>
            <a:ext cx="27171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6,4% 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dell’economia blu</a:t>
            </a:r>
          </a:p>
          <a:p>
            <a:pPr algn="ctr"/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9,0%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68992C2-F8A0-30F2-50E7-3B43018731E2}"/>
              </a:ext>
            </a:extLst>
          </p:cNvPr>
          <p:cNvSpPr txBox="1"/>
          <p:nvPr/>
        </p:nvSpPr>
        <p:spPr>
          <a:xfrm>
            <a:off x="702196" y="4951331"/>
            <a:ext cx="30683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-7,8% 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variazione 2023/2019</a:t>
            </a:r>
          </a:p>
          <a:p>
            <a:pPr algn="ctr"/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-3,7%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70FCCAAB-2BA2-9180-430B-B1DC3A43E5A1}"/>
              </a:ext>
            </a:extLst>
          </p:cNvPr>
          <p:cNvSpPr txBox="1"/>
          <p:nvPr/>
        </p:nvSpPr>
        <p:spPr>
          <a:xfrm>
            <a:off x="693242" y="4343560"/>
            <a:ext cx="31241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7,2% 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 sul totale economia</a:t>
            </a:r>
          </a:p>
          <a:p>
            <a:pPr algn="ctr"/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8,5%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AD09C92A-87A9-0609-1124-7F2787F0EC78}"/>
              </a:ext>
            </a:extLst>
          </p:cNvPr>
          <p:cNvSpPr txBox="1"/>
          <p:nvPr/>
        </p:nvSpPr>
        <p:spPr>
          <a:xfrm>
            <a:off x="721139" y="5359046"/>
            <a:ext cx="30683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-12,5% 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variazione sul totale economia 2023/2019</a:t>
            </a:r>
          </a:p>
          <a:p>
            <a:pPr algn="ctr"/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-10,1%</a:t>
            </a:r>
            <a:r>
              <a:rPr lang="it-IT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FF8C4D85-8FE9-D2C8-9CC4-7FD7090CDB74}"/>
              </a:ext>
            </a:extLst>
          </p:cNvPr>
          <p:cNvSpPr txBox="1"/>
          <p:nvPr/>
        </p:nvSpPr>
        <p:spPr>
          <a:xfrm>
            <a:off x="4737438" y="2006322"/>
            <a:ext cx="27171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22,4%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dell’economia blu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22,4%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BF5D7951-24B7-3003-6BCE-8CD69EC1FF57}"/>
              </a:ext>
            </a:extLst>
          </p:cNvPr>
          <p:cNvSpPr txBox="1"/>
          <p:nvPr/>
        </p:nvSpPr>
        <p:spPr>
          <a:xfrm>
            <a:off x="4561837" y="4099020"/>
            <a:ext cx="306832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+1,5%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variazione 2023/2019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+7,5%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181FC462-5C95-E50E-A76D-0859BEAAF101}"/>
              </a:ext>
            </a:extLst>
          </p:cNvPr>
          <p:cNvSpPr txBox="1"/>
          <p:nvPr/>
        </p:nvSpPr>
        <p:spPr>
          <a:xfrm>
            <a:off x="4420639" y="2751892"/>
            <a:ext cx="33507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23,5%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 sul totale economia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22,2%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480F8694-9F4D-807F-D141-A006BA02D65B}"/>
              </a:ext>
            </a:extLst>
          </p:cNvPr>
          <p:cNvSpPr txBox="1"/>
          <p:nvPr/>
        </p:nvSpPr>
        <p:spPr>
          <a:xfrm>
            <a:off x="4561838" y="4932153"/>
            <a:ext cx="306832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-2,2%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variazione sul totale economia 2023/2019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-1,1%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0722AAD3-2F6C-124A-7078-43BEB5C28D34}"/>
              </a:ext>
            </a:extLst>
          </p:cNvPr>
          <p:cNvSpPr txBox="1"/>
          <p:nvPr/>
        </p:nvSpPr>
        <p:spPr>
          <a:xfrm>
            <a:off x="8636678" y="3237480"/>
            <a:ext cx="2717122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8,9%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dell’economia blu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7,4%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it-IT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3E6AC321-F453-5C90-BBDF-7DB2AA3C2283}"/>
              </a:ext>
            </a:extLst>
          </p:cNvPr>
          <p:cNvSpPr txBox="1"/>
          <p:nvPr/>
        </p:nvSpPr>
        <p:spPr>
          <a:xfrm>
            <a:off x="8233406" y="4597388"/>
            <a:ext cx="332282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+34,3%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variazione 2023/2019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+16,3%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it-IT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830E07D2-BBAA-154B-0CF3-FF79F8CA1543}"/>
              </a:ext>
            </a:extLst>
          </p:cNvPr>
          <p:cNvSpPr txBox="1"/>
          <p:nvPr/>
        </p:nvSpPr>
        <p:spPr>
          <a:xfrm>
            <a:off x="8319879" y="3785892"/>
            <a:ext cx="335072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15,8%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 sul totale economia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11,1%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it-IT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A1CD1E3C-1F1F-A54A-3087-D504C0B90318}"/>
              </a:ext>
            </a:extLst>
          </p:cNvPr>
          <p:cNvSpPr txBox="1"/>
          <p:nvPr/>
        </p:nvSpPr>
        <p:spPr>
          <a:xfrm>
            <a:off x="8402537" y="5201593"/>
            <a:ext cx="306832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+8,5% 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variazione sul totale economia 2023/2019</a:t>
            </a:r>
          </a:p>
          <a:p>
            <a:pPr algn="ctr"/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it-IT" sz="15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ITALIA: +7,1%</a:t>
            </a:r>
            <a:r>
              <a:rPr lang="it-IT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it-IT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Segnaposto numero diapositiva 1">
            <a:extLst>
              <a:ext uri="{FF2B5EF4-FFF2-40B4-BE49-F238E27FC236}">
                <a16:creationId xmlns:a16="http://schemas.microsoft.com/office/drawing/2014/main" id="{471AFC86-0E8C-A571-EE1E-9C950972A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21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59800A2C-931F-64C2-FBF4-E666516D6229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3" name="Picture 17">
              <a:extLst>
                <a:ext uri="{FF2B5EF4-FFF2-40B4-BE49-F238E27FC236}">
                  <a16:creationId xmlns:a16="http://schemas.microsoft.com/office/drawing/2014/main" id="{87DB9DAF-85CD-7B8F-6CFB-314BE86125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31" name="Picture 18">
              <a:extLst>
                <a:ext uri="{FF2B5EF4-FFF2-40B4-BE49-F238E27FC236}">
                  <a16:creationId xmlns:a16="http://schemas.microsoft.com/office/drawing/2014/main" id="{62FD4C04-A37F-EFC8-DDB8-66CE32B41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32" name="Picture 19">
              <a:extLst>
                <a:ext uri="{FF2B5EF4-FFF2-40B4-BE49-F238E27FC236}">
                  <a16:creationId xmlns:a16="http://schemas.microsoft.com/office/drawing/2014/main" id="{7E71EDF6-7B39-88DA-612F-62C9B3FBE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33" name="Immagine 32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71583DEF-5DED-5657-F3FF-EC66B54CE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34" name="Immagine 33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EDFA0820-0DEC-4FBA-9B6F-CFEC018FC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35" name="Immagine 34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53DE33F6-C33A-F55C-A263-1119F94A5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96002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>
            <a:extLst>
              <a:ext uri="{FF2B5EF4-FFF2-40B4-BE49-F238E27FC236}">
                <a16:creationId xmlns:a16="http://schemas.microsoft.com/office/drawing/2014/main" id="{0665C199-79AE-7A06-6009-FE281604E0FB}"/>
              </a:ext>
            </a:extLst>
          </p:cNvPr>
          <p:cNvSpPr txBox="1">
            <a:spLocks/>
          </p:cNvSpPr>
          <p:nvPr/>
        </p:nvSpPr>
        <p:spPr>
          <a:xfrm>
            <a:off x="143075" y="426916"/>
            <a:ext cx="12192000" cy="9152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Export: il ruolo della cantieristica</a:t>
            </a:r>
          </a:p>
        </p:txBody>
      </p:sp>
      <p:sp>
        <p:nvSpPr>
          <p:cNvPr id="7" name="Segnaposto numero diapositiva 1">
            <a:extLst>
              <a:ext uri="{FF2B5EF4-FFF2-40B4-BE49-F238E27FC236}">
                <a16:creationId xmlns:a16="http://schemas.microsoft.com/office/drawing/2014/main" id="{8B1BA6E1-2040-D949-CE60-63DEAF8A0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22</a:t>
            </a:fld>
            <a:endParaRPr lang="it-IT" dirty="0">
              <a:solidFill>
                <a:srgbClr val="0F9ED5"/>
              </a:solidFill>
            </a:endParaRP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45E407E3-FE39-51ED-7830-25F3117E38D6}"/>
              </a:ext>
            </a:extLst>
          </p:cNvPr>
          <p:cNvSpPr/>
          <p:nvPr/>
        </p:nvSpPr>
        <p:spPr>
          <a:xfrm>
            <a:off x="1551119" y="1263175"/>
            <a:ext cx="9375912" cy="4879865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6" name="Tabella 15">
            <a:extLst>
              <a:ext uri="{FF2B5EF4-FFF2-40B4-BE49-F238E27FC236}">
                <a16:creationId xmlns:a16="http://schemas.microsoft.com/office/drawing/2014/main" id="{AB2ED530-B119-EDBF-9083-F8BE531F4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378877"/>
              </p:ext>
            </p:extLst>
          </p:nvPr>
        </p:nvGraphicFramePr>
        <p:xfrm>
          <a:off x="2222597" y="2466688"/>
          <a:ext cx="7772450" cy="2819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24000">
                  <a:extLst>
                    <a:ext uri="{9D8B030D-6E8A-4147-A177-3AD203B41FA5}">
                      <a16:colId xmlns:a16="http://schemas.microsoft.com/office/drawing/2014/main" val="2540360695"/>
                    </a:ext>
                  </a:extLst>
                </a:gridCol>
                <a:gridCol w="1129690">
                  <a:extLst>
                    <a:ext uri="{9D8B030D-6E8A-4147-A177-3AD203B41FA5}">
                      <a16:colId xmlns:a16="http://schemas.microsoft.com/office/drawing/2014/main" val="3056408779"/>
                    </a:ext>
                  </a:extLst>
                </a:gridCol>
                <a:gridCol w="1129690">
                  <a:extLst>
                    <a:ext uri="{9D8B030D-6E8A-4147-A177-3AD203B41FA5}">
                      <a16:colId xmlns:a16="http://schemas.microsoft.com/office/drawing/2014/main" val="3802055611"/>
                    </a:ext>
                  </a:extLst>
                </a:gridCol>
                <a:gridCol w="1129690">
                  <a:extLst>
                    <a:ext uri="{9D8B030D-6E8A-4147-A177-3AD203B41FA5}">
                      <a16:colId xmlns:a16="http://schemas.microsoft.com/office/drawing/2014/main" val="2501793941"/>
                    </a:ext>
                  </a:extLst>
                </a:gridCol>
                <a:gridCol w="1129690">
                  <a:extLst>
                    <a:ext uri="{9D8B030D-6E8A-4147-A177-3AD203B41FA5}">
                      <a16:colId xmlns:a16="http://schemas.microsoft.com/office/drawing/2014/main" val="911290933"/>
                    </a:ext>
                  </a:extLst>
                </a:gridCol>
                <a:gridCol w="1129690">
                  <a:extLst>
                    <a:ext uri="{9D8B030D-6E8A-4147-A177-3AD203B41FA5}">
                      <a16:colId xmlns:a16="http://schemas.microsoft.com/office/drawing/2014/main" val="955847411"/>
                    </a:ext>
                  </a:extLst>
                </a:gridCol>
              </a:tblGrid>
              <a:tr h="554365">
                <a:tc>
                  <a:txBody>
                    <a:bodyPr/>
                    <a:lstStyle/>
                    <a:p>
                      <a:pPr algn="l" fontAlgn="b"/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it-IT" sz="13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Export</a:t>
                      </a:r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5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it-IT" sz="13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Import</a:t>
                      </a:r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it-IT" sz="15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it-IT" sz="13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Saldo</a:t>
                      </a:r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557006"/>
                  </a:ext>
                </a:extLst>
              </a:tr>
              <a:tr h="554365">
                <a:tc>
                  <a:txBody>
                    <a:bodyPr/>
                    <a:lstStyle/>
                    <a:p>
                      <a:pPr algn="l" fontAlgn="b"/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Valori assoluti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Inc. %</a:t>
                      </a:r>
                    </a:p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sul tot. economia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Valori assoluti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Inc. %</a:t>
                      </a:r>
                    </a:p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sul tot. economia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it-IT" sz="15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6714445"/>
                  </a:ext>
                </a:extLst>
              </a:tr>
              <a:tr h="554365">
                <a:tc>
                  <a:txBody>
                    <a:bodyPr/>
                    <a:lstStyle/>
                    <a:p>
                      <a:pPr algn="l" fontAlgn="b"/>
                      <a:r>
                        <a:rPr lang="it-IT" sz="13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Ittica</a:t>
                      </a:r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t-IT" sz="1300" b="1" i="0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23,3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0,04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337,9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0,85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-314,6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090158"/>
                  </a:ext>
                </a:extLst>
              </a:tr>
              <a:tr h="554365">
                <a:tc>
                  <a:txBody>
                    <a:bodyPr/>
                    <a:lstStyle/>
                    <a:p>
                      <a:pPr algn="l" fontAlgn="b"/>
                      <a:r>
                        <a:rPr lang="it-IT" sz="13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Cantieristica</a:t>
                      </a:r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300" b="1" i="0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1.214,7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2,13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452,5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1,14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762,2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899199"/>
                  </a:ext>
                </a:extLst>
              </a:tr>
              <a:tr h="554365">
                <a:tc>
                  <a:txBody>
                    <a:bodyPr/>
                    <a:lstStyle/>
                    <a:p>
                      <a:pPr algn="l" fontAlgn="b"/>
                      <a:r>
                        <a:rPr lang="it-IT" sz="1300" b="1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Totale Economia del Mare</a:t>
                      </a:r>
                      <a:endParaRPr lang="it-IT" sz="13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t-IT" sz="1300" b="1" i="0" u="none" strike="noStrike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1.238,1</a:t>
                      </a:r>
                    </a:p>
                  </a:txBody>
                  <a:tcPr marL="5443" marR="5443" marT="5443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2,17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790,4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1,99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3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 Narrow" panose="020B0004020202020204" pitchFamily="34" charset="0"/>
                        </a:rPr>
                        <a:t>447,7</a:t>
                      </a:r>
                    </a:p>
                  </a:txBody>
                  <a:tcPr marL="7620" marR="7620" marT="762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692630"/>
                  </a:ext>
                </a:extLst>
              </a:tr>
            </a:tbl>
          </a:graphicData>
        </a:graphic>
      </p:graphicFrame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E81DB0EB-770F-990E-E48F-112D43AD879D}"/>
              </a:ext>
            </a:extLst>
          </p:cNvPr>
          <p:cNvSpPr txBox="1"/>
          <p:nvPr/>
        </p:nvSpPr>
        <p:spPr>
          <a:xfrm>
            <a:off x="3054885" y="1699380"/>
            <a:ext cx="585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Flussi del commercio estero dell’economia del mare </a:t>
            </a:r>
          </a:p>
          <a:p>
            <a:pPr algn="ctr"/>
            <a:r>
              <a:rPr lang="it-IT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Toscana (2023; in milioni di euro)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DDD1C3EE-056E-42F7-18D1-ED867883785E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4" name="Picture 17">
              <a:extLst>
                <a:ext uri="{FF2B5EF4-FFF2-40B4-BE49-F238E27FC236}">
                  <a16:creationId xmlns:a16="http://schemas.microsoft.com/office/drawing/2014/main" id="{640AD16B-6576-6771-26C8-48DFD257F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18" name="Picture 18">
              <a:extLst>
                <a:ext uri="{FF2B5EF4-FFF2-40B4-BE49-F238E27FC236}">
                  <a16:creationId xmlns:a16="http://schemas.microsoft.com/office/drawing/2014/main" id="{B8168D0B-CA70-6304-04EB-F86A544AD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19" name="Picture 19">
              <a:extLst>
                <a:ext uri="{FF2B5EF4-FFF2-40B4-BE49-F238E27FC236}">
                  <a16:creationId xmlns:a16="http://schemas.microsoft.com/office/drawing/2014/main" id="{AC64AFAB-2A47-7272-300D-2388710C73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20" name="Immagine 19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5E9B0D41-A225-2586-CC91-A543D0BE7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22" name="Immagine 21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C09A424E-09E0-7409-4517-B46219BDF8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23" name="Immagine 22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53A03E72-DB17-B435-3EC2-CCBD16DBBD5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5072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>
            <a:extLst>
              <a:ext uri="{FF2B5EF4-FFF2-40B4-BE49-F238E27FC236}">
                <a16:creationId xmlns:a16="http://schemas.microsoft.com/office/drawing/2014/main" id="{77544E42-4826-3DC9-9CCC-6C69268EA0E1}"/>
              </a:ext>
            </a:extLst>
          </p:cNvPr>
          <p:cNvSpPr>
            <a:spLocks/>
          </p:cNvSpPr>
          <p:nvPr/>
        </p:nvSpPr>
        <p:spPr>
          <a:xfrm>
            <a:off x="582118" y="1328916"/>
            <a:ext cx="11020492" cy="4582255"/>
          </a:xfrm>
          <a:prstGeom prst="rect">
            <a:avLst/>
          </a:prstGeom>
          <a:gradFill flip="none" rotWithShape="1">
            <a:gsLst>
              <a:gs pos="0">
                <a:srgbClr val="0099CC">
                  <a:alpha val="64000"/>
                </a:srgbClr>
              </a:gs>
              <a:gs pos="47000">
                <a:srgbClr val="043C5E">
                  <a:alpha val="84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69900" dist="38100" dir="2700000" algn="tl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533"/>
              </a:spcAft>
            </a:pPr>
            <a:endParaRPr lang="it-IT" sz="1133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Immagine 8" descr="Immagine che contiene mappa, testo&#10;&#10;Descrizione generata automaticamente">
            <a:extLst>
              <a:ext uri="{FF2B5EF4-FFF2-40B4-BE49-F238E27FC236}">
                <a16:creationId xmlns:a16="http://schemas.microsoft.com/office/drawing/2014/main" id="{14501FE6-1D33-EEF9-A5B7-5FBE266289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2" t="11080" r="37014" b="6710"/>
          <a:stretch/>
        </p:blipFill>
        <p:spPr>
          <a:xfrm>
            <a:off x="8075671" y="1560110"/>
            <a:ext cx="3329326" cy="4105542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</p:pic>
      <p:graphicFrame>
        <p:nvGraphicFramePr>
          <p:cNvPr id="13" name="Tabella 12">
            <a:extLst>
              <a:ext uri="{FF2B5EF4-FFF2-40B4-BE49-F238E27FC236}">
                <a16:creationId xmlns:a16="http://schemas.microsoft.com/office/drawing/2014/main" id="{714CF72D-05C6-357A-4CDA-F327DDFAF5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67218"/>
              </p:ext>
            </p:extLst>
          </p:nvPr>
        </p:nvGraphicFramePr>
        <p:xfrm>
          <a:off x="6370657" y="2946392"/>
          <a:ext cx="1865357" cy="2632273"/>
        </p:xfrm>
        <a:graphic>
          <a:graphicData uri="http://schemas.openxmlformats.org/drawingml/2006/table">
            <a:tbl>
              <a:tblPr/>
              <a:tblGrid>
                <a:gridCol w="396000">
                  <a:extLst>
                    <a:ext uri="{9D8B030D-6E8A-4147-A177-3AD203B41FA5}">
                      <a16:colId xmlns:a16="http://schemas.microsoft.com/office/drawing/2014/main" val="102049168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292870140"/>
                    </a:ext>
                  </a:extLst>
                </a:gridCol>
                <a:gridCol w="389357">
                  <a:extLst>
                    <a:ext uri="{9D8B030D-6E8A-4147-A177-3AD203B41FA5}">
                      <a16:colId xmlns:a16="http://schemas.microsoft.com/office/drawing/2014/main" val="2924438662"/>
                    </a:ext>
                  </a:extLst>
                </a:gridCol>
              </a:tblGrid>
              <a:tr h="472273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it-IT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                </a:t>
                      </a:r>
                      <a:r>
                        <a:rPr lang="it-IT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Filiera         </a:t>
                      </a:r>
                    </a:p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                 cantieristica</a:t>
                      </a:r>
                    </a:p>
                  </a:txBody>
                  <a:tcPr marL="8292" marR="8292" marT="82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93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65026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Spezia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29,4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73265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Gorizia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21,4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63207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Genova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20,8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23907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Trieste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20,5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724627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Ancona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14,9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24232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Lucca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13,9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423476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Catanzaro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13,4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8865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Rimini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9,6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99351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Imperia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8,3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42003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Sassari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7,7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080960"/>
                  </a:ext>
                </a:extLst>
              </a:tr>
            </a:tbl>
          </a:graphicData>
        </a:graphic>
      </p:graphicFrame>
      <p:pic>
        <p:nvPicPr>
          <p:cNvPr id="15" name="Picture 11">
            <a:extLst>
              <a:ext uri="{FF2B5EF4-FFF2-40B4-BE49-F238E27FC236}">
                <a16:creationId xmlns:a16="http://schemas.microsoft.com/office/drawing/2014/main" id="{D226E46E-5A56-6600-F32E-9E1F7149B0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477353" y="3007187"/>
            <a:ext cx="613029" cy="321945"/>
          </a:xfrm>
          <a:prstGeom prst="rect">
            <a:avLst/>
          </a:prstGeom>
        </p:spPr>
      </p:pic>
      <p:sp>
        <p:nvSpPr>
          <p:cNvPr id="17" name="Google Shape;141;p18">
            <a:extLst>
              <a:ext uri="{FF2B5EF4-FFF2-40B4-BE49-F238E27FC236}">
                <a16:creationId xmlns:a16="http://schemas.microsoft.com/office/drawing/2014/main" id="{35A16920-17BC-E582-13A2-046B5F507D4D}"/>
              </a:ext>
            </a:extLst>
          </p:cNvPr>
          <p:cNvSpPr txBox="1"/>
          <p:nvPr/>
        </p:nvSpPr>
        <p:spPr>
          <a:xfrm>
            <a:off x="516378" y="5971515"/>
            <a:ext cx="9580267" cy="292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60950" rIns="60950" bIns="60950" anchor="t" anchorCtr="0">
            <a:spAutoFit/>
          </a:bodyPr>
          <a:lstStyle/>
          <a:p>
            <a:pPr algn="just"/>
            <a:r>
              <a:rPr lang="it-IT" sz="11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Didact Gothic"/>
                <a:cs typeface="Didact Gothic"/>
                <a:sym typeface="Didact Gothic"/>
              </a:rPr>
              <a:t>* Rapporto tra la quota delle esportazioni dell’economia del mare dei comparti e la stessa quota calcolata a livello nazionale. Valore Italia =1</a:t>
            </a:r>
            <a:endParaRPr sz="11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Didact Gothic"/>
              <a:cs typeface="Didact Gothic"/>
              <a:sym typeface="Didact Gothic"/>
            </a:endParaRPr>
          </a:p>
        </p:txBody>
      </p:sp>
      <p:pic>
        <p:nvPicPr>
          <p:cNvPr id="6" name="Immagine 5" descr="Immagine che contiene testo, mappa&#10;&#10;Descrizione generata automaticamente">
            <a:extLst>
              <a:ext uri="{FF2B5EF4-FFF2-40B4-BE49-F238E27FC236}">
                <a16:creationId xmlns:a16="http://schemas.microsoft.com/office/drawing/2014/main" id="{05EE6C3D-F994-EB58-0399-18BE267D527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6" t="10683" r="37221" b="7107"/>
          <a:stretch/>
        </p:blipFill>
        <p:spPr>
          <a:xfrm>
            <a:off x="860895" y="1600201"/>
            <a:ext cx="3329326" cy="4132804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</p:pic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BE3B6156-E5AA-639C-A9D8-B8C8BBCC10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028928"/>
              </p:ext>
            </p:extLst>
          </p:nvPr>
        </p:nvGraphicFramePr>
        <p:xfrm>
          <a:off x="4095236" y="1725807"/>
          <a:ext cx="2037852" cy="2632273"/>
        </p:xfrm>
        <a:graphic>
          <a:graphicData uri="http://schemas.openxmlformats.org/drawingml/2006/table">
            <a:tbl>
              <a:tblPr/>
              <a:tblGrid>
                <a:gridCol w="345852">
                  <a:extLst>
                    <a:ext uri="{9D8B030D-6E8A-4147-A177-3AD203B41FA5}">
                      <a16:colId xmlns:a16="http://schemas.microsoft.com/office/drawing/2014/main" val="102049168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29287014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24438662"/>
                    </a:ext>
                  </a:extLst>
                </a:gridCol>
              </a:tblGrid>
              <a:tr h="472273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it-IT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                </a:t>
                      </a:r>
                      <a:r>
                        <a:rPr lang="it-IT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Filiera         </a:t>
                      </a:r>
                    </a:p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                  ittica</a:t>
                      </a:r>
                    </a:p>
                  </a:txBody>
                  <a:tcPr marL="8292" marR="8292" marT="82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93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65026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Vibo Valentia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178,5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73265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Palermo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36,1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63207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Agrigento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29,3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23907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21,7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724627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Brindisi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18,9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24232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Rovigo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18,4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8097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Trapani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17,0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81773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Verbano-</a:t>
                      </a:r>
                      <a:r>
                        <a:rPr lang="it-IT" sz="950" b="0" i="0" u="none" strike="noStrike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Cussio</a:t>
                      </a:r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-Ossola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9,6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0044219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Imperia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8,5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98128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10800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Rimini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it-IT" sz="95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7,5</a:t>
                      </a:r>
                    </a:p>
                  </a:txBody>
                  <a:tcPr marL="5443" marR="5443" marT="544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8233327"/>
                  </a:ext>
                </a:extLst>
              </a:tr>
            </a:tbl>
          </a:graphicData>
        </a:graphic>
      </p:graphicFrame>
      <p:pic>
        <p:nvPicPr>
          <p:cNvPr id="14" name="Picture 14">
            <a:extLst>
              <a:ext uri="{FF2B5EF4-FFF2-40B4-BE49-F238E27FC236}">
                <a16:creationId xmlns:a16="http://schemas.microsoft.com/office/drawing/2014/main" id="{C69C18A8-CB24-71DC-640A-8BAE501498C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263333" y="1778466"/>
            <a:ext cx="558641" cy="359188"/>
          </a:xfrm>
          <a:prstGeom prst="rect">
            <a:avLst/>
          </a:prstGeo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B6D59204-AFD0-CB0F-C184-391B7472C998}"/>
              </a:ext>
            </a:extLst>
          </p:cNvPr>
          <p:cNvSpPr txBox="1">
            <a:spLocks/>
          </p:cNvSpPr>
          <p:nvPr/>
        </p:nvSpPr>
        <p:spPr>
          <a:xfrm>
            <a:off x="0" y="413649"/>
            <a:ext cx="12192000" cy="9152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5000"/>
              </a:lnSpc>
            </a:pPr>
            <a:r>
              <a:rPr lang="it-IT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Export: le specializzazioni provinciali*</a:t>
            </a:r>
          </a:p>
        </p:txBody>
      </p:sp>
      <p:sp>
        <p:nvSpPr>
          <p:cNvPr id="3" name="Segnaposto numero diapositiva 1">
            <a:extLst>
              <a:ext uri="{FF2B5EF4-FFF2-40B4-BE49-F238E27FC236}">
                <a16:creationId xmlns:a16="http://schemas.microsoft.com/office/drawing/2014/main" id="{64FFB4F4-CC9D-D15D-8CDA-BD5127029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400"/>
              </a:spcAft>
            </a:pPr>
            <a:fld id="{12FA1002-2DC9-4EA9-AB6D-E181811E44AB}" type="slidenum">
              <a:rPr lang="it-IT" smtClean="0">
                <a:solidFill>
                  <a:srgbClr val="0F9ED5"/>
                </a:solidFill>
              </a:rPr>
              <a:pPr>
                <a:spcAft>
                  <a:spcPts val="400"/>
                </a:spcAft>
              </a:pPr>
              <a:t>23</a:t>
            </a:fld>
            <a:endParaRPr lang="it-IT" dirty="0">
              <a:solidFill>
                <a:srgbClr val="0F9ED5"/>
              </a:solidFill>
            </a:endParaRP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B106CD34-8E48-C9AF-E5D2-0D46B42204F5}"/>
              </a:ext>
            </a:extLst>
          </p:cNvPr>
          <p:cNvGrpSpPr/>
          <p:nvPr/>
        </p:nvGrpSpPr>
        <p:grpSpPr>
          <a:xfrm>
            <a:off x="1984512" y="6158565"/>
            <a:ext cx="8010535" cy="597600"/>
            <a:chOff x="2878534" y="9036810"/>
            <a:chExt cx="12427947" cy="922433"/>
          </a:xfrm>
        </p:grpSpPr>
        <p:pic>
          <p:nvPicPr>
            <p:cNvPr id="22" name="Picture 17">
              <a:extLst>
                <a:ext uri="{FF2B5EF4-FFF2-40B4-BE49-F238E27FC236}">
                  <a16:creationId xmlns:a16="http://schemas.microsoft.com/office/drawing/2014/main" id="{D1A71A72-1D60-984F-8230-D0936CEB1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384048" y="9036810"/>
              <a:ext cx="922433" cy="922433"/>
            </a:xfrm>
            <a:prstGeom prst="rect">
              <a:avLst/>
            </a:prstGeom>
          </p:spPr>
        </p:pic>
        <p:pic>
          <p:nvPicPr>
            <p:cNvPr id="23" name="Picture 18">
              <a:extLst>
                <a:ext uri="{FF2B5EF4-FFF2-40B4-BE49-F238E27FC236}">
                  <a16:creationId xmlns:a16="http://schemas.microsoft.com/office/drawing/2014/main" id="{2ABCE654-3EB5-093A-E0FD-EF2460C36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964940" y="9183712"/>
              <a:ext cx="2675034" cy="628633"/>
            </a:xfrm>
            <a:prstGeom prst="rect">
              <a:avLst/>
            </a:prstGeom>
          </p:spPr>
        </p:pic>
        <p:pic>
          <p:nvPicPr>
            <p:cNvPr id="24" name="Picture 19">
              <a:extLst>
                <a:ext uri="{FF2B5EF4-FFF2-40B4-BE49-F238E27FC236}">
                  <a16:creationId xmlns:a16="http://schemas.microsoft.com/office/drawing/2014/main" id="{43730826-9429-E0FF-8A97-DE2AB644D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785576" y="9276433"/>
              <a:ext cx="2113966" cy="443188"/>
            </a:xfrm>
            <a:prstGeom prst="rect">
              <a:avLst/>
            </a:prstGeom>
          </p:spPr>
        </p:pic>
        <p:pic>
          <p:nvPicPr>
            <p:cNvPr id="25" name="Immagine 24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9A791766-7B0F-8551-E705-87447D103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5903" y="9276433"/>
              <a:ext cx="2202645" cy="442800"/>
            </a:xfrm>
            <a:prstGeom prst="rect">
              <a:avLst/>
            </a:prstGeom>
          </p:spPr>
        </p:pic>
        <p:pic>
          <p:nvPicPr>
            <p:cNvPr id="26" name="Immagine 25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FC8FDBEF-FDCE-01F7-6774-B423648740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75051" y="9162251"/>
              <a:ext cx="1986679" cy="628631"/>
            </a:xfrm>
            <a:prstGeom prst="rect">
              <a:avLst/>
            </a:prstGeom>
          </p:spPr>
        </p:pic>
        <p:pic>
          <p:nvPicPr>
            <p:cNvPr id="27" name="Immagine 26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363787CC-7764-381F-2CC1-316BE66A0E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78534" y="9164146"/>
              <a:ext cx="1940804" cy="6677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433997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8950D98-1C98-4BE4-3FEB-03FA11389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9367" y="2766218"/>
            <a:ext cx="7924800" cy="1325563"/>
          </a:xfrm>
        </p:spPr>
        <p:txBody>
          <a:bodyPr>
            <a:normAutofit/>
          </a:bodyPr>
          <a:lstStyle/>
          <a:p>
            <a:r>
              <a:rPr lang="it-IT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Grazie per l’attenzione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2469AA9A-5FF0-3BB5-3F93-74CF945E29B5}"/>
              </a:ext>
            </a:extLst>
          </p:cNvPr>
          <p:cNvGrpSpPr/>
          <p:nvPr/>
        </p:nvGrpSpPr>
        <p:grpSpPr>
          <a:xfrm>
            <a:off x="561371" y="329178"/>
            <a:ext cx="11069258" cy="618789"/>
            <a:chOff x="3171270" y="9106054"/>
            <a:chExt cx="11945460" cy="667768"/>
          </a:xfrm>
        </p:grpSpPr>
        <p:pic>
          <p:nvPicPr>
            <p:cNvPr id="4" name="Picture 18">
              <a:extLst>
                <a:ext uri="{FF2B5EF4-FFF2-40B4-BE49-F238E27FC236}">
                  <a16:creationId xmlns:a16="http://schemas.microsoft.com/office/drawing/2014/main" id="{FB5EED9E-83B7-215A-5EC0-7285BCCC1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441697" y="9145189"/>
              <a:ext cx="2675033" cy="628633"/>
            </a:xfrm>
            <a:prstGeom prst="rect">
              <a:avLst/>
            </a:prstGeom>
          </p:spPr>
        </p:pic>
        <p:pic>
          <p:nvPicPr>
            <p:cNvPr id="5" name="Immagine 4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C0CFEC7B-C00A-DF61-7625-4C1443499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71270" y="9106054"/>
              <a:ext cx="1940802" cy="667768"/>
            </a:xfrm>
            <a:prstGeom prst="rect">
              <a:avLst/>
            </a:prstGeom>
          </p:spPr>
        </p:pic>
      </p:grpSp>
      <p:grpSp>
        <p:nvGrpSpPr>
          <p:cNvPr id="13" name="Gruppo 12">
            <a:extLst>
              <a:ext uri="{FF2B5EF4-FFF2-40B4-BE49-F238E27FC236}">
                <a16:creationId xmlns:a16="http://schemas.microsoft.com/office/drawing/2014/main" id="{BFE3F1E6-80A0-0F0D-E778-6F9D7D369A4F}"/>
              </a:ext>
            </a:extLst>
          </p:cNvPr>
          <p:cNvGrpSpPr/>
          <p:nvPr/>
        </p:nvGrpSpPr>
        <p:grpSpPr>
          <a:xfrm>
            <a:off x="2370650" y="5848459"/>
            <a:ext cx="7450699" cy="854773"/>
            <a:chOff x="4811160" y="9091306"/>
            <a:chExt cx="8040470" cy="922433"/>
          </a:xfrm>
        </p:grpSpPr>
        <p:pic>
          <p:nvPicPr>
            <p:cNvPr id="14" name="Picture 17">
              <a:extLst>
                <a:ext uri="{FF2B5EF4-FFF2-40B4-BE49-F238E27FC236}">
                  <a16:creationId xmlns:a16="http://schemas.microsoft.com/office/drawing/2014/main" id="{ED0E5B3B-9A5B-D070-2B37-9D579A7BDB0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1929197" y="9091306"/>
              <a:ext cx="922433" cy="922433"/>
            </a:xfrm>
            <a:prstGeom prst="rect">
              <a:avLst/>
            </a:prstGeom>
          </p:spPr>
        </p:pic>
        <p:pic>
          <p:nvPicPr>
            <p:cNvPr id="15" name="Picture 19">
              <a:extLst>
                <a:ext uri="{FF2B5EF4-FFF2-40B4-BE49-F238E27FC236}">
                  <a16:creationId xmlns:a16="http://schemas.microsoft.com/office/drawing/2014/main" id="{D99CAC3C-A6DE-83E9-C80A-740D1C0A14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811160" y="9288358"/>
              <a:ext cx="2113966" cy="443188"/>
            </a:xfrm>
            <a:prstGeom prst="rect">
              <a:avLst/>
            </a:prstGeom>
          </p:spPr>
        </p:pic>
        <p:pic>
          <p:nvPicPr>
            <p:cNvPr id="16" name="Immagine 15" descr="Immagine che contiene testo&#10;&#10;Descrizione generata automaticamente">
              <a:extLst>
                <a:ext uri="{FF2B5EF4-FFF2-40B4-BE49-F238E27FC236}">
                  <a16:creationId xmlns:a16="http://schemas.microsoft.com/office/drawing/2014/main" id="{2165CC41-DE5B-5EB1-D12E-82F21DE92A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74092" y="9288745"/>
              <a:ext cx="2202645" cy="442800"/>
            </a:xfrm>
            <a:prstGeom prst="rect">
              <a:avLst/>
            </a:prstGeom>
          </p:spPr>
        </p:pic>
        <p:pic>
          <p:nvPicPr>
            <p:cNvPr id="17" name="Immagine 16" descr="Immagine che contiene logo&#10;&#10;Descrizione generata automaticamente">
              <a:extLst>
                <a:ext uri="{FF2B5EF4-FFF2-40B4-BE49-F238E27FC236}">
                  <a16:creationId xmlns:a16="http://schemas.microsoft.com/office/drawing/2014/main" id="{4AD8E01E-76FE-F542-CD09-07B1964ECB1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09627" y="9195636"/>
              <a:ext cx="1986680" cy="628632"/>
            </a:xfrm>
            <a:prstGeom prst="rect">
              <a:avLst/>
            </a:prstGeom>
          </p:spPr>
        </p:pic>
      </p:grp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EC715CE-8CEC-4EAB-A708-25419C57A2D4}"/>
              </a:ext>
            </a:extLst>
          </p:cNvPr>
          <p:cNvSpPr txBox="1"/>
          <p:nvPr/>
        </p:nvSpPr>
        <p:spPr>
          <a:xfrm>
            <a:off x="6240455" y="4508455"/>
            <a:ext cx="58158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“Il mare non ha paese nemmeno lui, ed è di tutti quelli che lo stanno ad ascoltare.” </a:t>
            </a:r>
          </a:p>
          <a:p>
            <a:pPr algn="r"/>
            <a:r>
              <a:rPr lang="it-IT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Verga</a:t>
            </a:r>
            <a:endParaRPr lang="it-IT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667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Mare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4646</TotalTime>
  <Words>1882</Words>
  <Application>Microsoft Office PowerPoint</Application>
  <PresentationFormat>Widescreen</PresentationFormat>
  <Paragraphs>638</Paragraphs>
  <Slides>24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30" baseType="lpstr">
      <vt:lpstr>Aptos</vt:lpstr>
      <vt:lpstr>Aptos Narrow</vt:lpstr>
      <vt:lpstr>Arial</vt:lpstr>
      <vt:lpstr>Calibri</vt:lpstr>
      <vt:lpstr>Roboto</vt:lpstr>
      <vt:lpstr>Tema di Office</vt:lpstr>
      <vt:lpstr>L’onda blu in Italia e                           in Toscana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Grazie per l’attenzione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…Sempre più B.L.E.U…</dc:title>
  <dc:creator>Marianna Sposato</dc:creator>
  <cp:lastModifiedBy>Sara Ramassotto</cp:lastModifiedBy>
  <cp:revision>190</cp:revision>
  <cp:lastPrinted>2024-11-04T14:23:57Z</cp:lastPrinted>
  <dcterms:created xsi:type="dcterms:W3CDTF">2024-07-03T09:07:52Z</dcterms:created>
  <dcterms:modified xsi:type="dcterms:W3CDTF">2024-11-06T14:28:11Z</dcterms:modified>
</cp:coreProperties>
</file>